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jpg" ContentType="image/jp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3.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6"/>
  </p:notesMasterIdLst>
  <p:sldIdLst>
    <p:sldId id="351" r:id="rId2"/>
    <p:sldId id="267" r:id="rId3"/>
    <p:sldId id="352" r:id="rId4"/>
    <p:sldId id="269" r:id="rId5"/>
    <p:sldId id="270" r:id="rId6"/>
    <p:sldId id="271" r:id="rId7"/>
    <p:sldId id="272" r:id="rId8"/>
    <p:sldId id="340" r:id="rId9"/>
    <p:sldId id="268" r:id="rId10"/>
    <p:sldId id="343" r:id="rId11"/>
    <p:sldId id="345" r:id="rId12"/>
    <p:sldId id="347" r:id="rId13"/>
    <p:sldId id="348" r:id="rId14"/>
    <p:sldId id="282" r:id="rId15"/>
    <p:sldId id="283" r:id="rId16"/>
    <p:sldId id="354" r:id="rId17"/>
    <p:sldId id="276" r:id="rId18"/>
    <p:sldId id="287" r:id="rId19"/>
    <p:sldId id="288" r:id="rId20"/>
    <p:sldId id="289" r:id="rId21"/>
    <p:sldId id="353" r:id="rId22"/>
    <p:sldId id="349" r:id="rId23"/>
    <p:sldId id="357" r:id="rId24"/>
    <p:sldId id="355" r:id="rId25"/>
    <p:sldId id="358"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375" r:id="rId43"/>
    <p:sldId id="377" r:id="rId44"/>
    <p:sldId id="376" r:id="rId45"/>
  </p:sldIdLst>
  <p:sldSz cx="12192000" cy="7434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781"/>
    <p:restoredTop sz="69486"/>
  </p:normalViewPr>
  <p:slideViewPr>
    <p:cSldViewPr snapToGrid="0" snapToObjects="1">
      <p:cViewPr varScale="1">
        <p:scale>
          <a:sx n="71" d="100"/>
          <a:sy n="71" d="100"/>
        </p:scale>
        <p:origin x="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1E0782-388C-4B4E-B3AD-5B26C20971B3}" type="datetimeFigureOut">
              <a:rPr lang="en-US" smtClean="0"/>
              <a:t>3/26/22</a:t>
            </a:fld>
            <a:endParaRPr lang="en-US"/>
          </a:p>
        </p:txBody>
      </p:sp>
      <p:sp>
        <p:nvSpPr>
          <p:cNvPr id="4" name="Slide Image Placeholder 3"/>
          <p:cNvSpPr>
            <a:spLocks noGrp="1" noRot="1" noChangeAspect="1"/>
          </p:cNvSpPr>
          <p:nvPr>
            <p:ph type="sldImg" idx="2"/>
          </p:nvPr>
        </p:nvSpPr>
        <p:spPr>
          <a:xfrm>
            <a:off x="898525" y="1143000"/>
            <a:ext cx="50609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B85A3-BA40-B548-99A6-FB8532E7E83A}" type="slidenum">
              <a:rPr lang="en-US" smtClean="0"/>
              <a:t>‹#›</a:t>
            </a:fld>
            <a:endParaRPr lang="en-US"/>
          </a:p>
        </p:txBody>
      </p:sp>
    </p:spTree>
    <p:extLst>
      <p:ext uri="{BB962C8B-B14F-4D97-AF65-F5344CB8AC3E}">
        <p14:creationId xmlns:p14="http://schemas.microsoft.com/office/powerpoint/2010/main" val="1434189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8525" y="1143000"/>
            <a:ext cx="506095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689EB-07F4-044F-B4FA-11D18C634665}" type="slidenum">
              <a:rPr lang="en-US" smtClean="0"/>
              <a:t>4</a:t>
            </a:fld>
            <a:endParaRPr lang="en-US"/>
          </a:p>
        </p:txBody>
      </p:sp>
    </p:spTree>
    <p:extLst>
      <p:ext uri="{BB962C8B-B14F-4D97-AF65-F5344CB8AC3E}">
        <p14:creationId xmlns:p14="http://schemas.microsoft.com/office/powerpoint/2010/main" val="2643830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spool</a:t>
            </a:r>
          </a:p>
        </p:txBody>
      </p:sp>
      <p:sp>
        <p:nvSpPr>
          <p:cNvPr id="4" name="Slide Number Placeholder 3"/>
          <p:cNvSpPr>
            <a:spLocks noGrp="1"/>
          </p:cNvSpPr>
          <p:nvPr>
            <p:ph type="sldNum" sz="quarter" idx="5"/>
          </p:nvPr>
        </p:nvSpPr>
        <p:spPr/>
        <p:txBody>
          <a:bodyPr/>
          <a:lstStyle/>
          <a:p>
            <a:fld id="{C7BB85A3-BA40-B548-99A6-FB8532E7E83A}" type="slidenum">
              <a:rPr lang="en-US" smtClean="0"/>
              <a:t>25</a:t>
            </a:fld>
            <a:endParaRPr lang="en-US"/>
          </a:p>
        </p:txBody>
      </p:sp>
    </p:spTree>
    <p:extLst>
      <p:ext uri="{BB962C8B-B14F-4D97-AF65-F5344CB8AC3E}">
        <p14:creationId xmlns:p14="http://schemas.microsoft.com/office/powerpoint/2010/main" val="1586676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B85A3-BA40-B548-99A6-FB8532E7E83A}" type="slidenum">
              <a:rPr lang="en-US" smtClean="0"/>
              <a:t>30</a:t>
            </a:fld>
            <a:endParaRPr lang="en-US"/>
          </a:p>
        </p:txBody>
      </p:sp>
    </p:spTree>
    <p:extLst>
      <p:ext uri="{BB962C8B-B14F-4D97-AF65-F5344CB8AC3E}">
        <p14:creationId xmlns:p14="http://schemas.microsoft.com/office/powerpoint/2010/main" val="1951196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Hoare (1974)</a:t>
            </a:r>
          </a:p>
          <a:p>
            <a:endParaRPr lang="en-US" dirty="0"/>
          </a:p>
          <a:p>
            <a:r>
              <a:rPr lang="en-US" dirty="0"/>
              <a:t>A new reader should not start if there is writer </a:t>
            </a:r>
            <a:r>
              <a:rPr lang="en-US" dirty="0" err="1"/>
              <a:t>waitning</a:t>
            </a:r>
            <a:r>
              <a:rPr lang="en-US" dirty="0"/>
              <a:t> to write</a:t>
            </a:r>
          </a:p>
          <a:p>
            <a:r>
              <a:rPr lang="en-US" dirty="0"/>
              <a:t>The readers waiting at the end of a write  should have priority over the next writer</a:t>
            </a:r>
          </a:p>
        </p:txBody>
      </p:sp>
      <p:sp>
        <p:nvSpPr>
          <p:cNvPr id="4" name="Slide Number Placeholder 3"/>
          <p:cNvSpPr>
            <a:spLocks noGrp="1"/>
          </p:cNvSpPr>
          <p:nvPr>
            <p:ph type="sldNum" sz="quarter" idx="5"/>
          </p:nvPr>
        </p:nvSpPr>
        <p:spPr/>
        <p:txBody>
          <a:bodyPr/>
          <a:lstStyle/>
          <a:p>
            <a:fld id="{C7BB85A3-BA40-B548-99A6-FB8532E7E83A}" type="slidenum">
              <a:rPr lang="en-US" smtClean="0"/>
              <a:t>35</a:t>
            </a:fld>
            <a:endParaRPr lang="en-US"/>
          </a:p>
        </p:txBody>
      </p:sp>
    </p:spTree>
    <p:extLst>
      <p:ext uri="{BB962C8B-B14F-4D97-AF65-F5344CB8AC3E}">
        <p14:creationId xmlns:p14="http://schemas.microsoft.com/office/powerpoint/2010/main" val="374591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B85A3-BA40-B548-99A6-FB8532E7E83A}" type="slidenum">
              <a:rPr lang="en-US" smtClean="0"/>
              <a:t>42</a:t>
            </a:fld>
            <a:endParaRPr lang="en-US"/>
          </a:p>
        </p:txBody>
      </p:sp>
    </p:spTree>
    <p:extLst>
      <p:ext uri="{BB962C8B-B14F-4D97-AF65-F5344CB8AC3E}">
        <p14:creationId xmlns:p14="http://schemas.microsoft.com/office/powerpoint/2010/main" val="349377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B85A3-BA40-B548-99A6-FB8532E7E83A}" type="slidenum">
              <a:rPr lang="en-US" smtClean="0"/>
              <a:t>43</a:t>
            </a:fld>
            <a:endParaRPr lang="en-US"/>
          </a:p>
        </p:txBody>
      </p:sp>
    </p:spTree>
    <p:extLst>
      <p:ext uri="{BB962C8B-B14F-4D97-AF65-F5344CB8AC3E}">
        <p14:creationId xmlns:p14="http://schemas.microsoft.com/office/powerpoint/2010/main" val="221104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B85A3-BA40-B548-99A6-FB8532E7E83A}" type="slidenum">
              <a:rPr lang="en-US" smtClean="0"/>
              <a:t>44</a:t>
            </a:fld>
            <a:endParaRPr lang="en-US"/>
          </a:p>
        </p:txBody>
      </p:sp>
    </p:spTree>
    <p:extLst>
      <p:ext uri="{BB962C8B-B14F-4D97-AF65-F5344CB8AC3E}">
        <p14:creationId xmlns:p14="http://schemas.microsoft.com/office/powerpoint/2010/main" val="4068217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16673"/>
            <a:ext cx="9144000" cy="2588225"/>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904710"/>
            <a:ext cx="9144000" cy="179489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8BAC402-AB20-3843-BF4E-1F9D21AAD74E}" type="datetime1">
              <a:rPr lang="en-IN" smtClean="0"/>
              <a:t>26/03/22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2709089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B0778B3-FF71-444B-ADA9-2B510CF381EF}" type="datetime1">
              <a:rPr lang="en-IN" smtClean="0"/>
              <a:t>26/03/22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3168802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95806"/>
            <a:ext cx="2628900" cy="630019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95806"/>
            <a:ext cx="7734300" cy="630019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9DC8AD3-19E4-A34B-89AB-3C5908620093}" type="datetime1">
              <a:rPr lang="en-IN" smtClean="0"/>
              <a:t>26/03/22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546399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30959" y="2801170"/>
            <a:ext cx="9530080" cy="609398"/>
          </a:xfrm>
          <a:prstGeom prst="rect">
            <a:avLst/>
          </a:prstGeom>
        </p:spPr>
        <p:txBody>
          <a:bodyPr wrap="square" lIns="0" tIns="0" rIns="0" bIns="0">
            <a:spAutoFit/>
          </a:bodyPr>
          <a:lstStyle>
            <a:lvl1pPr>
              <a:defRPr sz="4400" b="0" i="0">
                <a:solidFill>
                  <a:srgbClr val="0000CC"/>
                </a:solidFill>
                <a:latin typeface="Arial MT"/>
                <a:cs typeface="Arial MT"/>
              </a:defRPr>
            </a:lvl1pPr>
          </a:lstStyle>
          <a:p>
            <a:endParaRPr/>
          </a:p>
        </p:txBody>
      </p:sp>
      <p:sp>
        <p:nvSpPr>
          <p:cNvPr id="3" name="Holder 3"/>
          <p:cNvSpPr>
            <a:spLocks noGrp="1"/>
          </p:cNvSpPr>
          <p:nvPr>
            <p:ph type="subTitle" idx="4"/>
          </p:nvPr>
        </p:nvSpPr>
        <p:spPr>
          <a:xfrm>
            <a:off x="1828800" y="4163188"/>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C4768A2-EDA1-DF49-BED6-1F4265FFE989}" type="datetime1">
              <a:rPr lang="en-IN" smtClean="0"/>
              <a:t>26/03/22</a:t>
            </a:fld>
            <a:endParaRPr lang="en-US"/>
          </a:p>
        </p:txBody>
      </p:sp>
      <p:sp>
        <p:nvSpPr>
          <p:cNvPr id="6" name="Holder 6"/>
          <p:cNvSpPr>
            <a:spLocks noGrp="1"/>
          </p:cNvSpPr>
          <p:nvPr>
            <p:ph type="sldNum" sz="quarter" idx="7"/>
          </p:nvPr>
        </p:nvSpPr>
        <p:spPr/>
        <p:txBody>
          <a:bodyPr lIns="0" tIns="0" rIns="0" bIns="0"/>
          <a:lstStyle>
            <a:lvl1pPr>
              <a:defRPr sz="1400" b="0" i="0">
                <a:solidFill>
                  <a:srgbClr val="7F7F7F"/>
                </a:solidFill>
                <a:latin typeface="Arial MT"/>
                <a:cs typeface="Arial MT"/>
              </a:defRPr>
            </a:lvl1pPr>
          </a:lstStyle>
          <a:p>
            <a:pPr marL="136535">
              <a:lnSpc>
                <a:spcPts val="1645"/>
              </a:lnSpc>
            </a:pPr>
            <a:fld id="{81D60167-4931-47E6-BA6A-407CBD079E47}" type="slidenum">
              <a:rPr lang="en-IN" smtClean="0"/>
              <a:pPr marL="136535">
                <a:lnSpc>
                  <a:spcPts val="1645"/>
                </a:lnSpc>
              </a:pPr>
              <a:t>‹#›</a:t>
            </a:fld>
            <a:endParaRPr lang="en-IN" dirty="0"/>
          </a:p>
        </p:txBody>
      </p:sp>
    </p:spTree>
    <p:extLst>
      <p:ext uri="{BB962C8B-B14F-4D97-AF65-F5344CB8AC3E}">
        <p14:creationId xmlns:p14="http://schemas.microsoft.com/office/powerpoint/2010/main" val="378979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lnSpc>
                <a:spcPct val="90000"/>
              </a:lnSpc>
              <a:spcBef>
                <a:spcPct val="0"/>
              </a:spcBef>
              <a:buNone/>
              <a:defRPr lang="en-US" sz="4400" kern="1200" dirty="0">
                <a:solidFill>
                  <a:srgbClr val="0000CC"/>
                </a:solidFill>
                <a:latin typeface="Arial MT"/>
                <a:ea typeface="+mj-ea"/>
                <a:cs typeface="+mj-cs"/>
              </a:defRPr>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lnSpc>
                <a:spcPct val="150000"/>
              </a:lnSpc>
              <a:defRPr lang="en-GB" sz="2400" kern="1200" dirty="0" smtClean="0">
                <a:solidFill>
                  <a:schemeClr val="tx1"/>
                </a:solidFill>
                <a:latin typeface="Arial MT"/>
                <a:ea typeface="+mn-ea"/>
                <a:cs typeface="+mn-cs"/>
              </a:defRPr>
            </a:lvl1pPr>
            <a:lvl2pPr>
              <a:lnSpc>
                <a:spcPct val="150000"/>
              </a:lnSpc>
              <a:defRPr lang="en-GB" sz="2000" kern="1200" dirty="0" smtClean="0">
                <a:solidFill>
                  <a:schemeClr val="tx1"/>
                </a:solidFill>
                <a:latin typeface="Arial MT"/>
                <a:ea typeface="+mn-ea"/>
                <a:cs typeface="+mn-cs"/>
              </a:defRPr>
            </a:lvl2pPr>
            <a:lvl3pPr>
              <a:lnSpc>
                <a:spcPct val="150000"/>
              </a:lnSpc>
              <a:defRPr lang="en-GB" sz="2000" kern="1200" dirty="0" smtClean="0">
                <a:solidFill>
                  <a:schemeClr val="tx1"/>
                </a:solidFill>
                <a:latin typeface="Arial MT"/>
                <a:ea typeface="+mn-ea"/>
                <a:cs typeface="+mn-cs"/>
              </a:defRPr>
            </a:lvl3pPr>
            <a:lvl4pPr>
              <a:lnSpc>
                <a:spcPct val="150000"/>
              </a:lnSpc>
              <a:defRPr lang="en-GB" sz="2000" kern="1200" dirty="0" smtClean="0">
                <a:solidFill>
                  <a:schemeClr val="tx1"/>
                </a:solidFill>
                <a:latin typeface="Arial MT"/>
                <a:ea typeface="+mn-ea"/>
                <a:cs typeface="+mn-cs"/>
              </a:defRPr>
            </a:lvl4pPr>
            <a:lvl5pPr>
              <a:lnSpc>
                <a:spcPct val="150000"/>
              </a:lnSpc>
              <a:defRPr lang="en-US" sz="2000" kern="1200" dirty="0">
                <a:solidFill>
                  <a:schemeClr val="tx1"/>
                </a:solidFill>
                <a:latin typeface="Arial MT"/>
                <a:ea typeface="+mn-ea"/>
                <a:cs typeface="+mn-cs"/>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897CAC2F-DFBC-5545-86EE-643ACF967A98}" type="datetime1">
              <a:rPr lang="en-IN" smtClean="0"/>
              <a:t>26/03/22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4235" y="6996273"/>
            <a:ext cx="1837765" cy="395806"/>
          </a:xfrm>
        </p:spPr>
        <p:txBody>
          <a:bodyPr/>
          <a:lstStyle/>
          <a:p>
            <a:fld id="{BB96D72C-4D84-184E-B9E2-1582BC31D495}" type="slidenum">
              <a:rPr lang="en-US" smtClean="0"/>
              <a:t>‹#›</a:t>
            </a:fld>
            <a:endParaRPr lang="en-US" dirty="0"/>
          </a:p>
        </p:txBody>
      </p:sp>
    </p:spTree>
    <p:extLst>
      <p:ext uri="{BB962C8B-B14F-4D97-AF65-F5344CB8AC3E}">
        <p14:creationId xmlns:p14="http://schemas.microsoft.com/office/powerpoint/2010/main" val="76213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853404"/>
            <a:ext cx="10515600" cy="3092446"/>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975106"/>
            <a:ext cx="10515600" cy="162624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6D7148D-117E-4742-A25A-55B4CB3D3FB3}" type="datetime1">
              <a:rPr lang="en-IN" smtClean="0"/>
              <a:t>26/03/22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46465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979028"/>
            <a:ext cx="5181600" cy="47169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979028"/>
            <a:ext cx="5181600" cy="47169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3E4BE51-FCB7-0F45-B556-71C6E3868E54}" type="datetime1">
              <a:rPr lang="en-IN" smtClean="0"/>
              <a:t>26/03/22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257421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95806"/>
            <a:ext cx="10515600" cy="1436947"/>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822427"/>
            <a:ext cx="5157787" cy="8931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715571"/>
            <a:ext cx="5157787" cy="39941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822427"/>
            <a:ext cx="5183188" cy="8931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715571"/>
            <a:ext cx="5183188" cy="39941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074A062-09E7-C847-8435-CF24C8E2D579}" type="datetime1">
              <a:rPr lang="en-IN" smtClean="0"/>
              <a:t>26/03/22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3890777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2063A16-37BD-2F42-B83C-944D1BE11352}" type="datetime1">
              <a:rPr lang="en-IN" smtClean="0"/>
              <a:t>26/03/22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219933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42B024-AD3F-6D42-AA7C-B78E3629D225}" type="datetime1">
              <a:rPr lang="en-IN" smtClean="0"/>
              <a:t>26/03/22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2426033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95618"/>
            <a:ext cx="3932237" cy="1734661"/>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1070397"/>
            <a:ext cx="6172200" cy="528314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9" y="2230279"/>
            <a:ext cx="3932237" cy="413186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397F757-1EBD-1C49-8BBF-F129785531E0}" type="datetime1">
              <a:rPr lang="en-IN" smtClean="0"/>
              <a:t>26/03/22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3827752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95618"/>
            <a:ext cx="3932237" cy="1734661"/>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1070397"/>
            <a:ext cx="6172200" cy="52831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9" y="2230279"/>
            <a:ext cx="3932237" cy="413186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6DD8A94-5203-DF4F-90A4-14B25680352F}" type="datetime1">
              <a:rPr lang="en-IN" smtClean="0"/>
              <a:t>26/03/22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6D72C-4D84-184E-B9E2-1582BC31D495}" type="slidenum">
              <a:rPr lang="en-US" smtClean="0"/>
              <a:t>‹#›</a:t>
            </a:fld>
            <a:endParaRPr lang="en-US"/>
          </a:p>
        </p:txBody>
      </p:sp>
    </p:spTree>
    <p:extLst>
      <p:ext uri="{BB962C8B-B14F-4D97-AF65-F5344CB8AC3E}">
        <p14:creationId xmlns:p14="http://schemas.microsoft.com/office/powerpoint/2010/main" val="387657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95806"/>
            <a:ext cx="10515600" cy="1436947"/>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1979028"/>
            <a:ext cx="10515600" cy="471697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38200" y="6890461"/>
            <a:ext cx="2743200" cy="395806"/>
          </a:xfrm>
          <a:prstGeom prst="rect">
            <a:avLst/>
          </a:prstGeom>
        </p:spPr>
        <p:txBody>
          <a:bodyPr vert="horz" lIns="91440" tIns="45720" rIns="91440" bIns="45720" rtlCol="0" anchor="ctr"/>
          <a:lstStyle>
            <a:lvl1pPr algn="l">
              <a:defRPr sz="1200">
                <a:solidFill>
                  <a:schemeClr val="tx1">
                    <a:tint val="75000"/>
                  </a:schemeClr>
                </a:solidFill>
              </a:defRPr>
            </a:lvl1pPr>
          </a:lstStyle>
          <a:p>
            <a:fld id="{BFFF1E93-00CE-814D-A7A0-7B86907B3821}" type="datetime1">
              <a:rPr lang="en-IN" smtClean="0"/>
              <a:t>26/03/22</a:t>
            </a:fld>
            <a:endParaRPr lang="en-US"/>
          </a:p>
        </p:txBody>
      </p:sp>
      <p:sp>
        <p:nvSpPr>
          <p:cNvPr id="5" name="Footer Placeholder 4"/>
          <p:cNvSpPr>
            <a:spLocks noGrp="1"/>
          </p:cNvSpPr>
          <p:nvPr>
            <p:ph type="ftr" sz="quarter" idx="3"/>
          </p:nvPr>
        </p:nvSpPr>
        <p:spPr>
          <a:xfrm>
            <a:off x="4038600" y="6890461"/>
            <a:ext cx="4114800" cy="39580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890461"/>
            <a:ext cx="2743200" cy="395806"/>
          </a:xfrm>
          <a:prstGeom prst="rect">
            <a:avLst/>
          </a:prstGeom>
        </p:spPr>
        <p:txBody>
          <a:bodyPr vert="horz" lIns="91440" tIns="45720" rIns="91440" bIns="45720" rtlCol="0" anchor="ctr"/>
          <a:lstStyle>
            <a:lvl1pPr algn="r">
              <a:defRPr sz="1200">
                <a:solidFill>
                  <a:schemeClr val="tx1">
                    <a:tint val="75000"/>
                  </a:schemeClr>
                </a:solidFill>
              </a:defRPr>
            </a:lvl1pPr>
          </a:lstStyle>
          <a:p>
            <a:fld id="{BB96D72C-4D84-184E-B9E2-1582BC31D495}" type="slidenum">
              <a:rPr lang="en-US" smtClean="0"/>
              <a:t>‹#›</a:t>
            </a:fld>
            <a:endParaRPr lang="en-US"/>
          </a:p>
        </p:txBody>
      </p:sp>
    </p:spTree>
    <p:extLst>
      <p:ext uri="{BB962C8B-B14F-4D97-AF65-F5344CB8AC3E}">
        <p14:creationId xmlns:p14="http://schemas.microsoft.com/office/powerpoint/2010/main" val="366374626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tif"/><Relationship Id="rId1" Type="http://schemas.openxmlformats.org/officeDocument/2006/relationships/slideLayout" Target="../slideLayouts/slideLayout2.xml"/><Relationship Id="rId4" Type="http://schemas.openxmlformats.org/officeDocument/2006/relationships/image" Target="../media/image9.tif"/></Relationships>
</file>

<file path=ppt/slides/_rels/slide1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tif"/><Relationship Id="rId1" Type="http://schemas.openxmlformats.org/officeDocument/2006/relationships/slideLayout" Target="../slideLayouts/slideLayout2.xml"/><Relationship Id="rId4" Type="http://schemas.openxmlformats.org/officeDocument/2006/relationships/image" Target="../media/image12.tif"/></Relationships>
</file>

<file path=ppt/slides/_rels/slide13.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tif"/></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0402" y="2802731"/>
            <a:ext cx="7010399" cy="689932"/>
          </a:xfrm>
          <a:prstGeom prst="rect">
            <a:avLst/>
          </a:prstGeom>
        </p:spPr>
        <p:txBody>
          <a:bodyPr vert="horz" wrap="square" lIns="0" tIns="12700" rIns="0" bIns="0" rtlCol="0">
            <a:spAutoFit/>
          </a:bodyPr>
          <a:lstStyle/>
          <a:p>
            <a:pPr marL="12701">
              <a:spcBef>
                <a:spcPts val="100"/>
              </a:spcBef>
            </a:pPr>
            <a:r>
              <a:rPr lang="en-US" sz="4400" spc="-5" dirty="0">
                <a:solidFill>
                  <a:srgbClr val="0000CC"/>
                </a:solidFill>
                <a:latin typeface="Arial MT"/>
                <a:cs typeface="Arial MT"/>
              </a:rPr>
              <a:t>Process </a:t>
            </a:r>
            <a:r>
              <a:rPr sz="4400" spc="-5" dirty="0">
                <a:solidFill>
                  <a:srgbClr val="0000CC"/>
                </a:solidFill>
                <a:latin typeface="Arial MT"/>
                <a:cs typeface="Arial MT"/>
              </a:rPr>
              <a:t>Synchronization</a:t>
            </a:r>
            <a:endParaRPr sz="4400" dirty="0">
              <a:latin typeface="Arial MT"/>
              <a:cs typeface="Arial MT"/>
            </a:endParaRPr>
          </a:p>
        </p:txBody>
      </p:sp>
      <p:sp>
        <p:nvSpPr>
          <p:cNvPr id="4" name="object 4"/>
          <p:cNvSpPr txBox="1">
            <a:spLocks noGrp="1"/>
          </p:cNvSpPr>
          <p:nvPr>
            <p:ph type="sldNum" sz="quarter" idx="7"/>
          </p:nvPr>
        </p:nvSpPr>
        <p:spPr>
          <a:xfrm>
            <a:off x="10134600" y="6724451"/>
            <a:ext cx="2743200" cy="205184"/>
          </a:xfrm>
          <a:prstGeom prst="rect">
            <a:avLst/>
          </a:prstGeom>
        </p:spPr>
        <p:txBody>
          <a:bodyPr vert="horz" wrap="square" lIns="0" tIns="0" rIns="0" bIns="0" rtlCol="0" anchor="ctr">
            <a:spAutoFit/>
          </a:bodyPr>
          <a:lstStyle/>
          <a:p>
            <a:pPr marL="38102">
              <a:lnSpc>
                <a:spcPts val="1645"/>
              </a:lnSpc>
            </a:pPr>
            <a:fld id="{81D60167-4931-47E6-BA6A-407CBD079E47}" type="slidenum">
              <a:rPr dirty="0"/>
              <a:pPr marL="38102">
                <a:lnSpc>
                  <a:spcPts val="1645"/>
                </a:lnSpc>
              </a:pPr>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a:extLst>
              <a:ext uri="{FF2B5EF4-FFF2-40B4-BE49-F238E27FC236}">
                <a16:creationId xmlns:a16="http://schemas.microsoft.com/office/drawing/2014/main" id="{C4320104-F056-BC4C-977A-96561C7DB8C7}"/>
              </a:ext>
            </a:extLst>
          </p:cNvPr>
          <p:cNvGrpSpPr/>
          <p:nvPr/>
        </p:nvGrpSpPr>
        <p:grpSpPr>
          <a:xfrm>
            <a:off x="509570" y="180180"/>
            <a:ext cx="5321300" cy="7073902"/>
            <a:chOff x="0" y="0"/>
            <a:chExt cx="5665351" cy="8788402"/>
          </a:xfrm>
        </p:grpSpPr>
        <p:pic>
          <p:nvPicPr>
            <p:cNvPr id="5" name="droppedImage.tiff" descr="droppedImage.tiff">
              <a:extLst>
                <a:ext uri="{FF2B5EF4-FFF2-40B4-BE49-F238E27FC236}">
                  <a16:creationId xmlns:a16="http://schemas.microsoft.com/office/drawing/2014/main" id="{3B3FB4AB-9F3B-C343-B606-62C526C280BC}"/>
                </a:ext>
              </a:extLst>
            </p:cNvPr>
            <p:cNvPicPr>
              <a:picLocks noChangeAspect="1"/>
            </p:cNvPicPr>
            <p:nvPr/>
          </p:nvPicPr>
          <p:blipFill>
            <a:blip r:embed="rId2"/>
            <a:stretch>
              <a:fillRect/>
            </a:stretch>
          </p:blipFill>
          <p:spPr>
            <a:xfrm>
              <a:off x="0" y="0"/>
              <a:ext cx="5665351" cy="3335247"/>
            </a:xfrm>
            <a:prstGeom prst="rect">
              <a:avLst/>
            </a:prstGeom>
            <a:ln w="12700" cap="flat">
              <a:noFill/>
              <a:miter lim="400000"/>
            </a:ln>
            <a:effectLst/>
          </p:spPr>
        </p:pic>
        <p:pic>
          <p:nvPicPr>
            <p:cNvPr id="6" name="droppedImage.tiff" descr="droppedImage.tiff">
              <a:extLst>
                <a:ext uri="{FF2B5EF4-FFF2-40B4-BE49-F238E27FC236}">
                  <a16:creationId xmlns:a16="http://schemas.microsoft.com/office/drawing/2014/main" id="{9CA8141D-8756-6647-9032-1F6F7123E137}"/>
                </a:ext>
              </a:extLst>
            </p:cNvPr>
            <p:cNvPicPr>
              <a:picLocks noChangeAspect="1"/>
            </p:cNvPicPr>
            <p:nvPr/>
          </p:nvPicPr>
          <p:blipFill>
            <a:blip r:embed="rId3"/>
            <a:stretch>
              <a:fillRect/>
            </a:stretch>
          </p:blipFill>
          <p:spPr>
            <a:xfrm>
              <a:off x="0" y="3303475"/>
              <a:ext cx="5665352" cy="5484928"/>
            </a:xfrm>
            <a:prstGeom prst="rect">
              <a:avLst/>
            </a:prstGeom>
            <a:ln w="12700" cap="flat">
              <a:noFill/>
              <a:miter lim="400000"/>
            </a:ln>
            <a:effectLst/>
          </p:spPr>
        </p:pic>
      </p:grpSp>
      <p:sp>
        <p:nvSpPr>
          <p:cNvPr id="7" name="Rectangle 6">
            <a:extLst>
              <a:ext uri="{FF2B5EF4-FFF2-40B4-BE49-F238E27FC236}">
                <a16:creationId xmlns:a16="http://schemas.microsoft.com/office/drawing/2014/main" id="{3D23BC5D-7567-D54F-80AF-E5FAFE92402B}"/>
              </a:ext>
            </a:extLst>
          </p:cNvPr>
          <p:cNvSpPr/>
          <p:nvPr/>
        </p:nvSpPr>
        <p:spPr>
          <a:xfrm>
            <a:off x="9653228" y="6475587"/>
            <a:ext cx="2538772" cy="701731"/>
          </a:xfrm>
          <a:prstGeom prst="rect">
            <a:avLst/>
          </a:prstGeom>
        </p:spPr>
        <p:txBody>
          <a:bodyPr wrap="none">
            <a:spAutoFit/>
          </a:bodyPr>
          <a:lstStyle/>
          <a:p>
            <a:pPr>
              <a:lnSpc>
                <a:spcPct val="90000"/>
              </a:lnSpc>
              <a:spcBef>
                <a:spcPct val="0"/>
              </a:spcBef>
            </a:pPr>
            <a:r>
              <a:rPr lang="en-IN" sz="4400" dirty="0">
                <a:solidFill>
                  <a:srgbClr val="0000CC"/>
                </a:solidFill>
                <a:latin typeface="Arial MT"/>
                <a:ea typeface="+mj-ea"/>
              </a:rPr>
              <a:t>Version 3</a:t>
            </a:r>
            <a:endParaRPr lang="en-US" sz="4400" dirty="0">
              <a:solidFill>
                <a:srgbClr val="0000CC"/>
              </a:solidFill>
              <a:latin typeface="Arial MT"/>
              <a:ea typeface="+mj-ea"/>
            </a:endParaRPr>
          </a:p>
        </p:txBody>
      </p:sp>
      <p:sp>
        <p:nvSpPr>
          <p:cNvPr id="8" name="Slide Number Placeholder 7">
            <a:extLst>
              <a:ext uri="{FF2B5EF4-FFF2-40B4-BE49-F238E27FC236}">
                <a16:creationId xmlns:a16="http://schemas.microsoft.com/office/drawing/2014/main" id="{831675F6-897A-3D4F-A3B7-CB33DC33A6AC}"/>
              </a:ext>
            </a:extLst>
          </p:cNvPr>
          <p:cNvSpPr>
            <a:spLocks noGrp="1"/>
          </p:cNvSpPr>
          <p:nvPr>
            <p:ph type="sldNum" sz="quarter" idx="12"/>
          </p:nvPr>
        </p:nvSpPr>
        <p:spPr/>
        <p:txBody>
          <a:bodyPr/>
          <a:lstStyle/>
          <a:p>
            <a:fld id="{BB96D72C-4D84-184E-B9E2-1582BC31D495}" type="slidenum">
              <a:rPr lang="en-US" smtClean="0"/>
              <a:t>10</a:t>
            </a:fld>
            <a:endParaRPr lang="en-US"/>
          </a:p>
        </p:txBody>
      </p:sp>
      <p:sp>
        <p:nvSpPr>
          <p:cNvPr id="9" name="Rectangle 8">
            <a:extLst>
              <a:ext uri="{FF2B5EF4-FFF2-40B4-BE49-F238E27FC236}">
                <a16:creationId xmlns:a16="http://schemas.microsoft.com/office/drawing/2014/main" id="{2D84FA8F-7D54-E64E-B63A-6A349F7A7B62}"/>
              </a:ext>
            </a:extLst>
          </p:cNvPr>
          <p:cNvSpPr/>
          <p:nvPr/>
        </p:nvSpPr>
        <p:spPr>
          <a:xfrm>
            <a:off x="6405225" y="1008230"/>
            <a:ext cx="9034781" cy="1028487"/>
          </a:xfrm>
          <a:prstGeom prst="rect">
            <a:avLst/>
          </a:prstGeom>
        </p:spPr>
        <p:txBody>
          <a:bodyPr wrap="square">
            <a:spAutoFit/>
          </a:bodyPr>
          <a:lstStyle/>
          <a:p>
            <a:pPr marL="871742" indent="-554220">
              <a:spcBef>
                <a:spcPts val="2501"/>
              </a:spcBef>
              <a:buFont typeface="Arial" panose="020B0604020202020204" pitchFamily="34" charset="0"/>
              <a:buChar char="•"/>
              <a:defRPr sz="3200"/>
            </a:pPr>
            <a:r>
              <a:rPr lang="en-IN" sz="2000" dirty="0">
                <a:latin typeface="Arial MT"/>
              </a:rPr>
              <a:t>Mutual exclusion is guaranteed.</a:t>
            </a:r>
          </a:p>
          <a:p>
            <a:pPr marL="871742" indent="-554220">
              <a:spcBef>
                <a:spcPts val="2501"/>
              </a:spcBef>
              <a:buFont typeface="Arial" panose="020B0604020202020204" pitchFamily="34" charset="0"/>
              <a:buChar char="•"/>
              <a:defRPr sz="3200"/>
            </a:pPr>
            <a:r>
              <a:rPr lang="en-IN" sz="2000" dirty="0">
                <a:latin typeface="Arial MT"/>
              </a:rPr>
              <a:t>Introduces two-process deadlock. </a:t>
            </a:r>
          </a:p>
        </p:txBody>
      </p:sp>
    </p:spTree>
    <p:extLst>
      <p:ext uri="{BB962C8B-B14F-4D97-AF65-F5344CB8AC3E}">
        <p14:creationId xmlns:p14="http://schemas.microsoft.com/office/powerpoint/2010/main" val="421240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grpId="0" nodeType="clickEffect">
                                  <p:stCondLst>
                                    <p:cond delay="0"/>
                                  </p:stCondLst>
                                  <p:childTnLst>
                                    <p:animScale>
                                      <p:cBhvr>
                                        <p:cTn id="6" dur="1000" fill="hold"/>
                                        <p:tgtEl>
                                          <p:spTgt spid="4"/>
                                        </p:tgtEl>
                                      </p:cBhvr>
                                      <p:by x="82494" y="82494"/>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1933-A657-904D-8B32-AC6DF023450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803C23D-63C9-0747-8266-2FC5E8DD1DA3}"/>
              </a:ext>
            </a:extLst>
          </p:cNvPr>
          <p:cNvSpPr>
            <a:spLocks noGrp="1"/>
          </p:cNvSpPr>
          <p:nvPr>
            <p:ph idx="1"/>
          </p:nvPr>
        </p:nvSpPr>
        <p:spPr/>
        <p:txBody>
          <a:bodyPr/>
          <a:lstStyle/>
          <a:p>
            <a:endParaRPr lang="en-US" dirty="0"/>
          </a:p>
        </p:txBody>
      </p:sp>
      <p:sp>
        <p:nvSpPr>
          <p:cNvPr id="9" name="Slide Number Placeholder 8">
            <a:extLst>
              <a:ext uri="{FF2B5EF4-FFF2-40B4-BE49-F238E27FC236}">
                <a16:creationId xmlns:a16="http://schemas.microsoft.com/office/drawing/2014/main" id="{A6BED5FB-1E2C-9C40-A685-B0B02DDC883D}"/>
              </a:ext>
            </a:extLst>
          </p:cNvPr>
          <p:cNvSpPr>
            <a:spLocks noGrp="1"/>
          </p:cNvSpPr>
          <p:nvPr>
            <p:ph type="sldNum" sz="quarter" idx="12"/>
          </p:nvPr>
        </p:nvSpPr>
        <p:spPr/>
        <p:txBody>
          <a:bodyPr/>
          <a:lstStyle/>
          <a:p>
            <a:fld id="{BB96D72C-4D84-184E-B9E2-1582BC31D495}" type="slidenum">
              <a:rPr lang="en-US" smtClean="0"/>
              <a:t>11</a:t>
            </a:fld>
            <a:endParaRPr lang="en-US"/>
          </a:p>
        </p:txBody>
      </p:sp>
      <p:grpSp>
        <p:nvGrpSpPr>
          <p:cNvPr id="4" name="Group">
            <a:extLst>
              <a:ext uri="{FF2B5EF4-FFF2-40B4-BE49-F238E27FC236}">
                <a16:creationId xmlns:a16="http://schemas.microsoft.com/office/drawing/2014/main" id="{A470E369-58ED-C147-A958-45032BDDF626}"/>
              </a:ext>
            </a:extLst>
          </p:cNvPr>
          <p:cNvGrpSpPr/>
          <p:nvPr/>
        </p:nvGrpSpPr>
        <p:grpSpPr>
          <a:xfrm>
            <a:off x="1519660" y="278139"/>
            <a:ext cx="9769530" cy="7143456"/>
            <a:chOff x="-4341" y="-314793"/>
            <a:chExt cx="9769528" cy="7143455"/>
          </a:xfrm>
        </p:grpSpPr>
        <p:grpSp>
          <p:nvGrpSpPr>
            <p:cNvPr id="5" name="Group">
              <a:extLst>
                <a:ext uri="{FF2B5EF4-FFF2-40B4-BE49-F238E27FC236}">
                  <a16:creationId xmlns:a16="http://schemas.microsoft.com/office/drawing/2014/main" id="{14EBB7CB-FFC2-0840-9520-D2905156A124}"/>
                </a:ext>
              </a:extLst>
            </p:cNvPr>
            <p:cNvGrpSpPr/>
            <p:nvPr/>
          </p:nvGrpSpPr>
          <p:grpSpPr>
            <a:xfrm>
              <a:off x="-4341" y="-314793"/>
              <a:ext cx="9769528" cy="3896192"/>
              <a:chOff x="-4341" y="-314793"/>
              <a:chExt cx="9769527" cy="3896191"/>
            </a:xfrm>
          </p:grpSpPr>
          <p:pic>
            <p:nvPicPr>
              <p:cNvPr id="7" name="droppedImage.tiff" descr="droppedImage.tiff">
                <a:extLst>
                  <a:ext uri="{FF2B5EF4-FFF2-40B4-BE49-F238E27FC236}">
                    <a16:creationId xmlns:a16="http://schemas.microsoft.com/office/drawing/2014/main" id="{400B7F47-A67E-004A-9F32-B0694C26D03E}"/>
                  </a:ext>
                </a:extLst>
              </p:cNvPr>
              <p:cNvPicPr>
                <a:picLocks noChangeAspect="1"/>
              </p:cNvPicPr>
              <p:nvPr/>
            </p:nvPicPr>
            <p:blipFill>
              <a:blip r:embed="rId2"/>
              <a:stretch>
                <a:fillRect/>
              </a:stretch>
            </p:blipFill>
            <p:spPr>
              <a:xfrm>
                <a:off x="-4341" y="-314793"/>
                <a:ext cx="5671547" cy="3896191"/>
              </a:xfrm>
              <a:prstGeom prst="rect">
                <a:avLst/>
              </a:prstGeom>
              <a:ln w="12700" cap="flat">
                <a:noFill/>
                <a:miter lim="400000"/>
              </a:ln>
              <a:effectLst/>
            </p:spPr>
          </p:pic>
          <p:pic>
            <p:nvPicPr>
              <p:cNvPr id="8" name="droppedImage.tiff" descr="droppedImage.tiff">
                <a:extLst>
                  <a:ext uri="{FF2B5EF4-FFF2-40B4-BE49-F238E27FC236}">
                    <a16:creationId xmlns:a16="http://schemas.microsoft.com/office/drawing/2014/main" id="{0C391D62-4D92-A841-A38E-DC1D5B733391}"/>
                  </a:ext>
                </a:extLst>
              </p:cNvPr>
              <p:cNvPicPr>
                <a:picLocks noChangeAspect="1"/>
              </p:cNvPicPr>
              <p:nvPr/>
            </p:nvPicPr>
            <p:blipFill>
              <a:blip r:embed="rId3"/>
              <a:stretch>
                <a:fillRect/>
              </a:stretch>
            </p:blipFill>
            <p:spPr>
              <a:xfrm>
                <a:off x="5406226" y="93977"/>
                <a:ext cx="4358960" cy="2260602"/>
              </a:xfrm>
              <a:prstGeom prst="rect">
                <a:avLst/>
              </a:prstGeom>
              <a:ln w="12700" cap="flat">
                <a:noFill/>
                <a:miter lim="400000"/>
              </a:ln>
              <a:effectLst/>
            </p:spPr>
          </p:pic>
        </p:grpSp>
        <p:pic>
          <p:nvPicPr>
            <p:cNvPr id="6" name="droppedImage.tiff" descr="droppedImage.tiff">
              <a:extLst>
                <a:ext uri="{FF2B5EF4-FFF2-40B4-BE49-F238E27FC236}">
                  <a16:creationId xmlns:a16="http://schemas.microsoft.com/office/drawing/2014/main" id="{79815CED-DB6C-CB4C-911E-7B4D42F31B3A}"/>
                </a:ext>
              </a:extLst>
            </p:cNvPr>
            <p:cNvPicPr>
              <a:picLocks noChangeAspect="1"/>
            </p:cNvPicPr>
            <p:nvPr/>
          </p:nvPicPr>
          <p:blipFill>
            <a:blip r:embed="rId4"/>
            <a:stretch>
              <a:fillRect/>
            </a:stretch>
          </p:blipFill>
          <p:spPr>
            <a:xfrm>
              <a:off x="28408" y="3687413"/>
              <a:ext cx="5638799" cy="3141249"/>
            </a:xfrm>
            <a:prstGeom prst="rect">
              <a:avLst/>
            </a:prstGeom>
            <a:ln w="12700" cap="flat">
              <a:noFill/>
              <a:miter lim="400000"/>
            </a:ln>
            <a:effectLst/>
          </p:spPr>
        </p:pic>
      </p:grpSp>
      <p:sp>
        <p:nvSpPr>
          <p:cNvPr id="14" name="Rectangle 13">
            <a:extLst>
              <a:ext uri="{FF2B5EF4-FFF2-40B4-BE49-F238E27FC236}">
                <a16:creationId xmlns:a16="http://schemas.microsoft.com/office/drawing/2014/main" id="{E1938AEF-A604-724F-B23A-109E597F14A9}"/>
              </a:ext>
            </a:extLst>
          </p:cNvPr>
          <p:cNvSpPr/>
          <p:nvPr/>
        </p:nvSpPr>
        <p:spPr>
          <a:xfrm>
            <a:off x="9090970" y="6485746"/>
            <a:ext cx="2538772" cy="701731"/>
          </a:xfrm>
          <a:prstGeom prst="rect">
            <a:avLst/>
          </a:prstGeom>
        </p:spPr>
        <p:txBody>
          <a:bodyPr wrap="none">
            <a:spAutoFit/>
          </a:bodyPr>
          <a:lstStyle/>
          <a:p>
            <a:pPr>
              <a:lnSpc>
                <a:spcPct val="90000"/>
              </a:lnSpc>
              <a:spcBef>
                <a:spcPct val="0"/>
              </a:spcBef>
            </a:pPr>
            <a:r>
              <a:rPr lang="en-IN" sz="4400" dirty="0">
                <a:solidFill>
                  <a:srgbClr val="0000CC"/>
                </a:solidFill>
                <a:latin typeface="Arial MT"/>
                <a:ea typeface="+mj-ea"/>
              </a:rPr>
              <a:t>Version 4</a:t>
            </a:r>
            <a:endParaRPr lang="en-US" sz="4400" dirty="0">
              <a:solidFill>
                <a:srgbClr val="0000CC"/>
              </a:solidFill>
              <a:latin typeface="Arial MT"/>
              <a:ea typeface="+mj-ea"/>
            </a:endParaRPr>
          </a:p>
        </p:txBody>
      </p:sp>
      <p:sp>
        <p:nvSpPr>
          <p:cNvPr id="11" name="Mutual exclusion is guaranteed.…">
            <a:extLst>
              <a:ext uri="{FF2B5EF4-FFF2-40B4-BE49-F238E27FC236}">
                <a16:creationId xmlns:a16="http://schemas.microsoft.com/office/drawing/2014/main" id="{5948E681-60D9-2A4E-8971-2E21222F2D11}"/>
              </a:ext>
            </a:extLst>
          </p:cNvPr>
          <p:cNvSpPr txBox="1">
            <a:spLocks/>
          </p:cNvSpPr>
          <p:nvPr/>
        </p:nvSpPr>
        <p:spPr>
          <a:xfrm>
            <a:off x="6727443" y="3388317"/>
            <a:ext cx="5090124" cy="2840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71742" indent="-554220">
              <a:spcBef>
                <a:spcPts val="1700"/>
              </a:spcBef>
              <a:defRPr sz="3200"/>
            </a:pPr>
            <a:r>
              <a:rPr lang="en-IN" sz="2000" dirty="0">
                <a:latin typeface="Arial MT"/>
              </a:rPr>
              <a:t>Mutual exclusion is guaranteed. </a:t>
            </a:r>
          </a:p>
          <a:p>
            <a:pPr marL="871742" indent="-554220">
              <a:spcBef>
                <a:spcPts val="1700"/>
              </a:spcBef>
              <a:defRPr sz="3200"/>
            </a:pPr>
            <a:r>
              <a:rPr lang="en-IN" sz="2000" dirty="0">
                <a:latin typeface="Arial MT"/>
              </a:rPr>
              <a:t>Deadlock cannot occur.</a:t>
            </a:r>
          </a:p>
          <a:p>
            <a:pPr marL="854423" indent="-536900">
              <a:spcBef>
                <a:spcPts val="1700"/>
              </a:spcBef>
              <a:defRPr sz="3200"/>
            </a:pPr>
            <a:r>
              <a:rPr lang="en-IN" sz="2000" dirty="0">
                <a:latin typeface="Arial MT"/>
              </a:rPr>
              <a:t> Indefinite postponement could occur.</a:t>
            </a:r>
          </a:p>
          <a:p>
            <a:pPr marL="854423" indent="-536900">
              <a:spcBef>
                <a:spcPts val="1700"/>
              </a:spcBef>
              <a:defRPr sz="3200"/>
            </a:pPr>
            <a:r>
              <a:rPr lang="en-IN" sz="2000" dirty="0">
                <a:latin typeface="Arial MT"/>
              </a:rPr>
              <a:t>Version 4 is unacceptable. </a:t>
            </a:r>
          </a:p>
        </p:txBody>
      </p:sp>
    </p:spTree>
    <p:extLst>
      <p:ext uri="{BB962C8B-B14F-4D97-AF65-F5344CB8AC3E}">
        <p14:creationId xmlns:p14="http://schemas.microsoft.com/office/powerpoint/2010/main" val="2375887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21F36-E402-A342-87BE-49F408B2F0D0}"/>
              </a:ext>
            </a:extLst>
          </p:cNvPr>
          <p:cNvSpPr>
            <a:spLocks noGrp="1"/>
          </p:cNvSpPr>
          <p:nvPr>
            <p:ph type="title"/>
          </p:nvPr>
        </p:nvSpPr>
        <p:spPr>
          <a:xfrm>
            <a:off x="1507506" y="288131"/>
            <a:ext cx="9143999" cy="1366520"/>
          </a:xfrm>
        </p:spPr>
        <p:txBody>
          <a:bodyPr/>
          <a:lstStyle/>
          <a:p>
            <a:r>
              <a:rPr lang="en-IN" dirty="0">
                <a:solidFill>
                  <a:srgbClr val="0000CC"/>
                </a:solidFill>
                <a:latin typeface="Arial MT"/>
              </a:rPr>
              <a:t>Dekker’s algorithm of ME Primitive</a:t>
            </a:r>
            <a:endParaRPr lang="en-US" dirty="0">
              <a:solidFill>
                <a:srgbClr val="0000CC"/>
              </a:solidFill>
              <a:latin typeface="Arial MT"/>
            </a:endParaRPr>
          </a:p>
        </p:txBody>
      </p:sp>
      <p:sp>
        <p:nvSpPr>
          <p:cNvPr id="3" name="Slide Number Placeholder 2">
            <a:extLst>
              <a:ext uri="{FF2B5EF4-FFF2-40B4-BE49-F238E27FC236}">
                <a16:creationId xmlns:a16="http://schemas.microsoft.com/office/drawing/2014/main" id="{7BCECABA-491B-E34D-814D-A37B3491B21B}"/>
              </a:ext>
            </a:extLst>
          </p:cNvPr>
          <p:cNvSpPr>
            <a:spLocks noGrp="1"/>
          </p:cNvSpPr>
          <p:nvPr>
            <p:ph type="sldNum" sz="quarter" idx="12"/>
          </p:nvPr>
        </p:nvSpPr>
        <p:spPr/>
        <p:txBody>
          <a:bodyPr/>
          <a:lstStyle/>
          <a:p>
            <a:fld id="{BB96D72C-4D84-184E-B9E2-1582BC31D495}" type="slidenum">
              <a:rPr lang="en-US" smtClean="0"/>
              <a:t>12</a:t>
            </a:fld>
            <a:endParaRPr lang="en-US"/>
          </a:p>
        </p:txBody>
      </p:sp>
      <p:grpSp>
        <p:nvGrpSpPr>
          <p:cNvPr id="10" name="Group">
            <a:extLst>
              <a:ext uri="{FF2B5EF4-FFF2-40B4-BE49-F238E27FC236}">
                <a16:creationId xmlns:a16="http://schemas.microsoft.com/office/drawing/2014/main" id="{4078AA40-1280-BA43-9B11-233448966797}"/>
              </a:ext>
            </a:extLst>
          </p:cNvPr>
          <p:cNvGrpSpPr/>
          <p:nvPr/>
        </p:nvGrpSpPr>
        <p:grpSpPr>
          <a:xfrm>
            <a:off x="1066800" y="1306213"/>
            <a:ext cx="8991600" cy="5867400"/>
            <a:chOff x="0" y="0"/>
            <a:chExt cx="14528800" cy="7636946"/>
          </a:xfrm>
        </p:grpSpPr>
        <p:sp>
          <p:nvSpPr>
            <p:cNvPr id="11" name="Rectangle">
              <a:extLst>
                <a:ext uri="{FF2B5EF4-FFF2-40B4-BE49-F238E27FC236}">
                  <a16:creationId xmlns:a16="http://schemas.microsoft.com/office/drawing/2014/main" id="{0D052966-B351-9747-A17B-A6713333E270}"/>
                </a:ext>
              </a:extLst>
            </p:cNvPr>
            <p:cNvSpPr/>
            <p:nvPr/>
          </p:nvSpPr>
          <p:spPr>
            <a:xfrm>
              <a:off x="0" y="16946"/>
              <a:ext cx="12738100" cy="7620001"/>
            </a:xfrm>
            <a:prstGeom prst="rect">
              <a:avLst/>
            </a:prstGeom>
            <a:solidFill>
              <a:srgbClr val="FFFFFF"/>
            </a:solidFill>
            <a:ln w="12700" cap="flat">
              <a:noFill/>
              <a:miter lim="400000"/>
            </a:ln>
            <a:effectLst>
              <a:outerShdw blurRad="76200" dir="18900000" rotWithShape="0">
                <a:srgbClr val="000000">
                  <a:alpha val="80000"/>
                </a:srgbClr>
              </a:outerShdw>
            </a:effectLst>
          </p:spPr>
          <p:txBody>
            <a:bodyPr wrap="square" lIns="50800" tIns="50800" rIns="50800" bIns="50800" numCol="1" anchor="ctr">
              <a:noAutofit/>
            </a:bodyPr>
            <a:lstStyle/>
            <a:p>
              <a:pPr defTabSz="800156">
                <a:defRPr sz="2400">
                  <a:effectLst>
                    <a:outerShdw blurRad="25400" dist="23998" dir="2700000" rotWithShape="0">
                      <a:srgbClr val="000000">
                        <a:alpha val="31034"/>
                      </a:srgbClr>
                    </a:outerShdw>
                  </a:effectLst>
                </a:defRPr>
              </a:pPr>
              <a:endParaRPr sz="2400"/>
            </a:p>
          </p:txBody>
        </p:sp>
        <p:grpSp>
          <p:nvGrpSpPr>
            <p:cNvPr id="12" name="Group">
              <a:extLst>
                <a:ext uri="{FF2B5EF4-FFF2-40B4-BE49-F238E27FC236}">
                  <a16:creationId xmlns:a16="http://schemas.microsoft.com/office/drawing/2014/main" id="{34701448-83D6-1149-8584-8B663EFB148A}"/>
                </a:ext>
              </a:extLst>
            </p:cNvPr>
            <p:cNvGrpSpPr/>
            <p:nvPr/>
          </p:nvGrpSpPr>
          <p:grpSpPr>
            <a:xfrm>
              <a:off x="1793283" y="-1"/>
              <a:ext cx="12735518" cy="7625680"/>
              <a:chOff x="0" y="0"/>
              <a:chExt cx="12735517" cy="7625678"/>
            </a:xfrm>
          </p:grpSpPr>
          <p:pic>
            <p:nvPicPr>
              <p:cNvPr id="13" name="droppedImage.tiff" descr="droppedImage.tiff">
                <a:extLst>
                  <a:ext uri="{FF2B5EF4-FFF2-40B4-BE49-F238E27FC236}">
                    <a16:creationId xmlns:a16="http://schemas.microsoft.com/office/drawing/2014/main" id="{1E4B2DBA-A697-FB47-9615-92027D2630B8}"/>
                  </a:ext>
                </a:extLst>
              </p:cNvPr>
              <p:cNvPicPr>
                <a:picLocks noChangeAspect="1"/>
              </p:cNvPicPr>
              <p:nvPr/>
            </p:nvPicPr>
            <p:blipFill>
              <a:blip r:embed="rId2"/>
              <a:stretch>
                <a:fillRect/>
              </a:stretch>
            </p:blipFill>
            <p:spPr>
              <a:xfrm>
                <a:off x="6359648" y="3690"/>
                <a:ext cx="6375401" cy="5042457"/>
              </a:xfrm>
              <a:prstGeom prst="rect">
                <a:avLst/>
              </a:prstGeom>
              <a:ln w="12700" cap="flat">
                <a:noFill/>
                <a:miter lim="400000"/>
              </a:ln>
              <a:effectLst/>
            </p:spPr>
          </p:pic>
          <p:pic>
            <p:nvPicPr>
              <p:cNvPr id="14" name="droppedImage.tiff" descr="droppedImage.tiff">
                <a:extLst>
                  <a:ext uri="{FF2B5EF4-FFF2-40B4-BE49-F238E27FC236}">
                    <a16:creationId xmlns:a16="http://schemas.microsoft.com/office/drawing/2014/main" id="{2EFA7479-D54E-7E45-8227-2C5916774485}"/>
                  </a:ext>
                </a:extLst>
              </p:cNvPr>
              <p:cNvPicPr>
                <a:picLocks noChangeAspect="1"/>
              </p:cNvPicPr>
              <p:nvPr/>
            </p:nvPicPr>
            <p:blipFill>
              <a:blip r:embed="rId3"/>
              <a:stretch>
                <a:fillRect/>
              </a:stretch>
            </p:blipFill>
            <p:spPr>
              <a:xfrm>
                <a:off x="0" y="0"/>
                <a:ext cx="6375401" cy="5691957"/>
              </a:xfrm>
              <a:prstGeom prst="rect">
                <a:avLst/>
              </a:prstGeom>
              <a:ln w="12700" cap="flat">
                <a:noFill/>
                <a:miter lim="400000"/>
              </a:ln>
              <a:effectLst/>
            </p:spPr>
          </p:pic>
          <p:pic>
            <p:nvPicPr>
              <p:cNvPr id="15" name="droppedImage.tiff" descr="droppedImage.tiff">
                <a:extLst>
                  <a:ext uri="{FF2B5EF4-FFF2-40B4-BE49-F238E27FC236}">
                    <a16:creationId xmlns:a16="http://schemas.microsoft.com/office/drawing/2014/main" id="{EBCCF3A1-CF2B-AF4C-81C2-AADE802A61E3}"/>
                  </a:ext>
                </a:extLst>
              </p:cNvPr>
              <p:cNvPicPr>
                <a:picLocks noChangeAspect="1"/>
              </p:cNvPicPr>
              <p:nvPr/>
            </p:nvPicPr>
            <p:blipFill>
              <a:blip r:embed="rId4"/>
              <a:stretch>
                <a:fillRect/>
              </a:stretch>
            </p:blipFill>
            <p:spPr>
              <a:xfrm>
                <a:off x="6347416" y="5032013"/>
                <a:ext cx="6388102" cy="2593666"/>
              </a:xfrm>
              <a:prstGeom prst="rect">
                <a:avLst/>
              </a:prstGeom>
              <a:ln w="12700" cap="flat">
                <a:noFill/>
                <a:miter lim="400000"/>
              </a:ln>
              <a:effectLst/>
            </p:spPr>
          </p:pic>
        </p:grpSp>
      </p:grpSp>
    </p:spTree>
    <p:extLst>
      <p:ext uri="{BB962C8B-B14F-4D97-AF65-F5344CB8AC3E}">
        <p14:creationId xmlns:p14="http://schemas.microsoft.com/office/powerpoint/2010/main" val="3448809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A341-0478-B147-BC92-D0702024F933}"/>
              </a:ext>
            </a:extLst>
          </p:cNvPr>
          <p:cNvSpPr>
            <a:spLocks noGrp="1"/>
          </p:cNvSpPr>
          <p:nvPr>
            <p:ph type="title"/>
          </p:nvPr>
        </p:nvSpPr>
        <p:spPr>
          <a:xfrm>
            <a:off x="1905000" y="450693"/>
            <a:ext cx="8763000" cy="866953"/>
          </a:xfrm>
        </p:spPr>
        <p:txBody>
          <a:bodyPr/>
          <a:lstStyle/>
          <a:p>
            <a:r>
              <a:rPr lang="en-IN" dirty="0">
                <a:solidFill>
                  <a:srgbClr val="0000CC"/>
                </a:solidFill>
                <a:latin typeface="Arial MT"/>
              </a:rPr>
              <a:t>Dekker’s algorithm of ME Primitive</a:t>
            </a:r>
            <a:endParaRPr lang="en-US" dirty="0">
              <a:solidFill>
                <a:srgbClr val="0000CC"/>
              </a:solidFill>
              <a:latin typeface="Arial MT"/>
            </a:endParaRPr>
          </a:p>
        </p:txBody>
      </p:sp>
      <p:sp>
        <p:nvSpPr>
          <p:cNvPr id="3" name="Slide Number Placeholder 2">
            <a:extLst>
              <a:ext uri="{FF2B5EF4-FFF2-40B4-BE49-F238E27FC236}">
                <a16:creationId xmlns:a16="http://schemas.microsoft.com/office/drawing/2014/main" id="{07D2F199-8AE9-0542-84FA-23223866D3DB}"/>
              </a:ext>
            </a:extLst>
          </p:cNvPr>
          <p:cNvSpPr>
            <a:spLocks noGrp="1"/>
          </p:cNvSpPr>
          <p:nvPr>
            <p:ph type="sldNum" sz="quarter" idx="12"/>
          </p:nvPr>
        </p:nvSpPr>
        <p:spPr/>
        <p:txBody>
          <a:bodyPr/>
          <a:lstStyle/>
          <a:p>
            <a:fld id="{BB96D72C-4D84-184E-B9E2-1582BC31D495}" type="slidenum">
              <a:rPr lang="en-US" smtClean="0"/>
              <a:t>13</a:t>
            </a:fld>
            <a:endParaRPr lang="en-US"/>
          </a:p>
        </p:txBody>
      </p:sp>
      <p:sp>
        <p:nvSpPr>
          <p:cNvPr id="4" name="Mutual exclusion guaranteed.…">
            <a:extLst>
              <a:ext uri="{FF2B5EF4-FFF2-40B4-BE49-F238E27FC236}">
                <a16:creationId xmlns:a16="http://schemas.microsoft.com/office/drawing/2014/main" id="{F49C4022-9ACB-3F45-BFC2-277DA0FDE29D}"/>
              </a:ext>
            </a:extLst>
          </p:cNvPr>
          <p:cNvSpPr txBox="1">
            <a:spLocks/>
          </p:cNvSpPr>
          <p:nvPr/>
        </p:nvSpPr>
        <p:spPr>
          <a:xfrm>
            <a:off x="1295400" y="1910330"/>
            <a:ext cx="4267200" cy="2616101"/>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871742" indent="-554220">
              <a:spcBef>
                <a:spcPts val="2000"/>
              </a:spcBef>
              <a:buFont typeface="Arial" panose="020B0604020202020204" pitchFamily="34" charset="0"/>
              <a:buChar char="•"/>
              <a:defRPr sz="3200"/>
            </a:pPr>
            <a:r>
              <a:rPr lang="en-IN" sz="2000" dirty="0">
                <a:latin typeface="Arial MT"/>
              </a:rPr>
              <a:t>Mutual exclusion guaranteed.</a:t>
            </a:r>
          </a:p>
          <a:p>
            <a:pPr marL="871742" indent="-554220">
              <a:spcBef>
                <a:spcPts val="2000"/>
              </a:spcBef>
              <a:buFont typeface="Arial" panose="020B0604020202020204" pitchFamily="34" charset="0"/>
              <a:buChar char="•"/>
              <a:defRPr sz="3200"/>
            </a:pPr>
            <a:r>
              <a:rPr lang="en-IN" sz="2000" dirty="0">
                <a:latin typeface="Arial MT"/>
              </a:rPr>
              <a:t>Lockstep Synchronization not enforced.</a:t>
            </a:r>
          </a:p>
          <a:p>
            <a:pPr marL="871742" indent="-554220">
              <a:spcBef>
                <a:spcPts val="2000"/>
              </a:spcBef>
              <a:buFont typeface="Arial" panose="020B0604020202020204" pitchFamily="34" charset="0"/>
              <a:buChar char="•"/>
              <a:defRPr sz="3200"/>
            </a:pPr>
            <a:r>
              <a:rPr lang="en-IN" sz="2000" dirty="0">
                <a:latin typeface="Arial MT"/>
              </a:rPr>
              <a:t>Deadlock is avoided.</a:t>
            </a:r>
          </a:p>
          <a:p>
            <a:pPr marL="871742" indent="-554220">
              <a:spcBef>
                <a:spcPts val="2000"/>
              </a:spcBef>
              <a:buFont typeface="Arial" panose="020B0604020202020204" pitchFamily="34" charset="0"/>
              <a:buChar char="•"/>
              <a:defRPr sz="3200"/>
            </a:pPr>
            <a:r>
              <a:rPr lang="en-IN" sz="2000" dirty="0">
                <a:latin typeface="Arial MT"/>
              </a:rPr>
              <a:t>Resolves possibility    of indefinite postponement.</a:t>
            </a:r>
          </a:p>
        </p:txBody>
      </p:sp>
      <p:pic>
        <p:nvPicPr>
          <p:cNvPr id="5" name="droppedImage.tiff" descr="droppedImage.tiff">
            <a:extLst>
              <a:ext uri="{FF2B5EF4-FFF2-40B4-BE49-F238E27FC236}">
                <a16:creationId xmlns:a16="http://schemas.microsoft.com/office/drawing/2014/main" id="{0635171F-16D3-8241-9C45-D4CDB7E29F11}"/>
              </a:ext>
            </a:extLst>
          </p:cNvPr>
          <p:cNvPicPr>
            <a:picLocks noChangeAspect="1"/>
          </p:cNvPicPr>
          <p:nvPr/>
        </p:nvPicPr>
        <p:blipFill>
          <a:blip r:embed="rId2"/>
          <a:stretch>
            <a:fillRect/>
          </a:stretch>
        </p:blipFill>
        <p:spPr>
          <a:xfrm>
            <a:off x="5486403" y="1149399"/>
            <a:ext cx="5133527" cy="4741506"/>
          </a:xfrm>
          <a:prstGeom prst="rect">
            <a:avLst/>
          </a:prstGeom>
          <a:ln w="12700">
            <a:miter lim="400000"/>
          </a:ln>
        </p:spPr>
      </p:pic>
    </p:spTree>
    <p:extLst>
      <p:ext uri="{BB962C8B-B14F-4D97-AF65-F5344CB8AC3E}">
        <p14:creationId xmlns:p14="http://schemas.microsoft.com/office/powerpoint/2010/main" val="279325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77921" y="822841"/>
            <a:ext cx="4831080" cy="622222"/>
          </a:xfrm>
          <a:prstGeom prst="rect">
            <a:avLst/>
          </a:prstGeom>
        </p:spPr>
        <p:txBody>
          <a:bodyPr vert="horz" wrap="square" lIns="0" tIns="12700" rIns="0" bIns="0" rtlCol="0" anchor="ctr">
            <a:spAutoFit/>
          </a:bodyPr>
          <a:lstStyle/>
          <a:p>
            <a:r>
              <a:rPr dirty="0">
                <a:solidFill>
                  <a:srgbClr val="0000CC"/>
                </a:solidFill>
                <a:latin typeface="Arial MT"/>
              </a:rPr>
              <a:t>Peterson’s Solution</a:t>
            </a:r>
          </a:p>
        </p:txBody>
      </p:sp>
      <p:sp>
        <p:nvSpPr>
          <p:cNvPr id="36" name="object 36"/>
          <p:cNvSpPr txBox="1">
            <a:spLocks noGrp="1"/>
          </p:cNvSpPr>
          <p:nvPr>
            <p:ph type="sldNum" sz="quarter" idx="12"/>
          </p:nvPr>
        </p:nvSpPr>
        <p:spPr>
          <a:xfrm>
            <a:off x="9292589" y="7148977"/>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gn="r">
              <a:lnSpc>
                <a:spcPts val="1645"/>
              </a:lnSpc>
            </a:pPr>
            <a:fld id="{81D60167-4931-47E6-BA6A-407CBD079E47}" type="slidenum">
              <a:rPr lang="en-IN" smtClean="0"/>
              <a:pPr marL="136535" algn="r">
                <a:lnSpc>
                  <a:spcPts val="1645"/>
                </a:lnSpc>
              </a:pPr>
              <a:t>14</a:t>
            </a:fld>
            <a:endParaRPr dirty="0"/>
          </a:p>
        </p:txBody>
      </p:sp>
      <p:sp>
        <p:nvSpPr>
          <p:cNvPr id="3" name="object 3"/>
          <p:cNvSpPr txBox="1"/>
          <p:nvPr/>
        </p:nvSpPr>
        <p:spPr>
          <a:xfrm>
            <a:off x="2995932" y="5901533"/>
            <a:ext cx="6190615" cy="470642"/>
          </a:xfrm>
          <a:prstGeom prst="rect">
            <a:avLst/>
          </a:prstGeom>
        </p:spPr>
        <p:txBody>
          <a:bodyPr vert="horz" wrap="square" lIns="0" tIns="16510" rIns="0" bIns="0" rtlCol="0">
            <a:spAutoFit/>
          </a:bodyPr>
          <a:lstStyle/>
          <a:p>
            <a:pPr marL="12701">
              <a:spcBef>
                <a:spcPts val="130"/>
              </a:spcBef>
            </a:pPr>
            <a:r>
              <a:rPr sz="2950" spc="10" dirty="0">
                <a:latin typeface="Arial MT"/>
                <a:cs typeface="Arial MT"/>
              </a:rPr>
              <a:t>Break</a:t>
            </a:r>
            <a:r>
              <a:rPr sz="2950" spc="5" dirty="0">
                <a:latin typeface="Arial MT"/>
                <a:cs typeface="Arial MT"/>
              </a:rPr>
              <a:t> </a:t>
            </a:r>
            <a:r>
              <a:rPr sz="2950" spc="10" dirty="0">
                <a:latin typeface="Arial MT"/>
                <a:cs typeface="Arial MT"/>
              </a:rPr>
              <a:t>the</a:t>
            </a:r>
            <a:r>
              <a:rPr sz="2950" spc="5" dirty="0">
                <a:latin typeface="Arial MT"/>
                <a:cs typeface="Arial MT"/>
              </a:rPr>
              <a:t> tie </a:t>
            </a:r>
            <a:r>
              <a:rPr sz="2950" spc="10" dirty="0">
                <a:latin typeface="Arial MT"/>
                <a:cs typeface="Arial MT"/>
              </a:rPr>
              <a:t>with</a:t>
            </a:r>
            <a:r>
              <a:rPr sz="2950" dirty="0">
                <a:latin typeface="Arial MT"/>
                <a:cs typeface="Arial MT"/>
              </a:rPr>
              <a:t> </a:t>
            </a:r>
            <a:r>
              <a:rPr sz="2950" spc="15" dirty="0">
                <a:latin typeface="Arial MT"/>
                <a:cs typeface="Arial MT"/>
              </a:rPr>
              <a:t>a</a:t>
            </a:r>
            <a:r>
              <a:rPr sz="2950" spc="-5" dirty="0">
                <a:latin typeface="Arial MT"/>
                <a:cs typeface="Arial MT"/>
              </a:rPr>
              <a:t> </a:t>
            </a:r>
            <a:r>
              <a:rPr sz="2950" spc="5" dirty="0">
                <a:latin typeface="Arial MT"/>
                <a:cs typeface="Arial MT"/>
              </a:rPr>
              <a:t>‘favored’</a:t>
            </a:r>
            <a:r>
              <a:rPr sz="2950" spc="-114" dirty="0">
                <a:latin typeface="Arial MT"/>
                <a:cs typeface="Arial MT"/>
              </a:rPr>
              <a:t> </a:t>
            </a:r>
            <a:r>
              <a:rPr sz="2950" spc="10" dirty="0">
                <a:latin typeface="Arial MT"/>
                <a:cs typeface="Arial MT"/>
              </a:rPr>
              <a:t>process</a:t>
            </a:r>
            <a:endParaRPr sz="2950" dirty="0">
              <a:latin typeface="Arial MT"/>
              <a:cs typeface="Arial MT"/>
            </a:endParaRPr>
          </a:p>
        </p:txBody>
      </p:sp>
      <p:sp>
        <p:nvSpPr>
          <p:cNvPr id="4" name="object 4"/>
          <p:cNvSpPr/>
          <p:nvPr/>
        </p:nvSpPr>
        <p:spPr>
          <a:xfrm>
            <a:off x="2209800" y="2269331"/>
            <a:ext cx="3886200" cy="2837180"/>
          </a:xfrm>
          <a:custGeom>
            <a:avLst/>
            <a:gdLst/>
            <a:ahLst/>
            <a:cxnLst/>
            <a:rect l="l" t="t" r="r" b="b"/>
            <a:pathLst>
              <a:path w="3886200" h="2837179">
                <a:moveTo>
                  <a:pt x="0" y="0"/>
                </a:moveTo>
                <a:lnTo>
                  <a:pt x="3886200" y="0"/>
                </a:lnTo>
                <a:lnTo>
                  <a:pt x="3886200" y="2837180"/>
                </a:lnTo>
                <a:lnTo>
                  <a:pt x="0" y="2837180"/>
                </a:lnTo>
                <a:lnTo>
                  <a:pt x="0" y="0"/>
                </a:lnTo>
                <a:close/>
              </a:path>
              <a:path w="3886200" h="2837179">
                <a:moveTo>
                  <a:pt x="0" y="0"/>
                </a:moveTo>
                <a:lnTo>
                  <a:pt x="0" y="0"/>
                </a:lnTo>
              </a:path>
              <a:path w="3886200" h="2837179">
                <a:moveTo>
                  <a:pt x="3886200" y="2837180"/>
                </a:moveTo>
                <a:lnTo>
                  <a:pt x="3886200" y="2837180"/>
                </a:lnTo>
              </a:path>
            </a:pathLst>
          </a:custGeom>
          <a:ln w="28393">
            <a:solidFill>
              <a:srgbClr val="3333FF"/>
            </a:solidFill>
          </a:ln>
        </p:spPr>
        <p:txBody>
          <a:bodyPr wrap="square" lIns="0" tIns="0" rIns="0" bIns="0" rtlCol="0"/>
          <a:lstStyle/>
          <a:p>
            <a:endParaRPr/>
          </a:p>
        </p:txBody>
      </p:sp>
      <p:sp>
        <p:nvSpPr>
          <p:cNvPr id="5" name="object 5"/>
          <p:cNvSpPr txBox="1"/>
          <p:nvPr/>
        </p:nvSpPr>
        <p:spPr>
          <a:xfrm>
            <a:off x="2287269" y="2302353"/>
            <a:ext cx="893444" cy="289823"/>
          </a:xfrm>
          <a:prstGeom prst="rect">
            <a:avLst/>
          </a:prstGeom>
        </p:spPr>
        <p:txBody>
          <a:bodyPr vert="horz" wrap="square" lIns="0" tIns="12700" rIns="0" bIns="0" rtlCol="0">
            <a:spAutoFit/>
          </a:bodyPr>
          <a:lstStyle/>
          <a:p>
            <a:pPr marL="12701">
              <a:spcBef>
                <a:spcPts val="100"/>
              </a:spcBef>
            </a:pPr>
            <a:r>
              <a:rPr spc="-15" dirty="0">
                <a:latin typeface="Arial MT"/>
                <a:cs typeface="Arial MT"/>
              </a:rPr>
              <a:t>while(1){</a:t>
            </a:r>
            <a:endParaRPr>
              <a:latin typeface="Arial MT"/>
              <a:cs typeface="Arial MT"/>
            </a:endParaRPr>
          </a:p>
        </p:txBody>
      </p:sp>
      <p:sp>
        <p:nvSpPr>
          <p:cNvPr id="6" name="object 6"/>
          <p:cNvSpPr txBox="1"/>
          <p:nvPr/>
        </p:nvSpPr>
        <p:spPr>
          <a:xfrm>
            <a:off x="2542539" y="2576672"/>
            <a:ext cx="2679700" cy="566822"/>
          </a:xfrm>
          <a:prstGeom prst="rect">
            <a:avLst/>
          </a:prstGeom>
        </p:spPr>
        <p:txBody>
          <a:bodyPr vert="horz" wrap="square" lIns="0" tIns="12700" rIns="0" bIns="0" rtlCol="0">
            <a:spAutoFit/>
          </a:bodyPr>
          <a:lstStyle/>
          <a:p>
            <a:pPr marL="12701" marR="5080">
              <a:spcBef>
                <a:spcPts val="100"/>
              </a:spcBef>
            </a:pPr>
            <a:r>
              <a:rPr spc="-10" dirty="0">
                <a:latin typeface="Arial MT"/>
                <a:cs typeface="Arial MT"/>
              </a:rPr>
              <a:t>p1_wants_to_enter</a:t>
            </a:r>
            <a:r>
              <a:rPr spc="-45" dirty="0">
                <a:latin typeface="Arial MT"/>
                <a:cs typeface="Arial MT"/>
              </a:rPr>
              <a:t> </a:t>
            </a:r>
            <a:r>
              <a:rPr dirty="0">
                <a:latin typeface="Arial MT"/>
                <a:cs typeface="Arial MT"/>
              </a:rPr>
              <a:t>=</a:t>
            </a:r>
            <a:r>
              <a:rPr spc="-55" dirty="0">
                <a:latin typeface="Arial MT"/>
                <a:cs typeface="Arial MT"/>
              </a:rPr>
              <a:t> </a:t>
            </a:r>
            <a:r>
              <a:rPr spc="-15" dirty="0">
                <a:latin typeface="Arial MT"/>
                <a:cs typeface="Arial MT"/>
              </a:rPr>
              <a:t>True </a:t>
            </a:r>
            <a:r>
              <a:rPr spc="-484" dirty="0">
                <a:latin typeface="Arial MT"/>
                <a:cs typeface="Arial MT"/>
              </a:rPr>
              <a:t> </a:t>
            </a:r>
            <a:r>
              <a:rPr spc="-5" dirty="0">
                <a:latin typeface="Arial MT"/>
                <a:cs typeface="Arial MT"/>
              </a:rPr>
              <a:t>favored</a:t>
            </a:r>
            <a:r>
              <a:rPr spc="-10" dirty="0">
                <a:latin typeface="Arial MT"/>
                <a:cs typeface="Arial MT"/>
              </a:rPr>
              <a:t> </a:t>
            </a:r>
            <a:r>
              <a:rPr dirty="0">
                <a:latin typeface="Arial MT"/>
                <a:cs typeface="Arial MT"/>
              </a:rPr>
              <a:t>= 2</a:t>
            </a:r>
          </a:p>
        </p:txBody>
      </p:sp>
      <p:sp>
        <p:nvSpPr>
          <p:cNvPr id="7" name="object 7"/>
          <p:cNvSpPr txBox="1"/>
          <p:nvPr/>
        </p:nvSpPr>
        <p:spPr>
          <a:xfrm>
            <a:off x="2542542" y="3399632"/>
            <a:ext cx="3145155" cy="1397819"/>
          </a:xfrm>
          <a:prstGeom prst="rect">
            <a:avLst/>
          </a:prstGeom>
        </p:spPr>
        <p:txBody>
          <a:bodyPr vert="horz" wrap="square" lIns="0" tIns="12700" rIns="0" bIns="0" rtlCol="0">
            <a:spAutoFit/>
          </a:bodyPr>
          <a:lstStyle/>
          <a:p>
            <a:pPr marL="716966" marR="5080" indent="-704900">
              <a:spcBef>
                <a:spcPts val="100"/>
              </a:spcBef>
            </a:pPr>
            <a:r>
              <a:rPr spc="-40" dirty="0">
                <a:latin typeface="Arial MT"/>
                <a:cs typeface="Arial MT"/>
              </a:rPr>
              <a:t>w</a:t>
            </a:r>
            <a:r>
              <a:rPr spc="-5" dirty="0">
                <a:latin typeface="Arial MT"/>
                <a:cs typeface="Arial MT"/>
              </a:rPr>
              <a:t>h</a:t>
            </a:r>
            <a:r>
              <a:rPr spc="-10" dirty="0">
                <a:latin typeface="Arial MT"/>
                <a:cs typeface="Arial MT"/>
              </a:rPr>
              <a:t>i</a:t>
            </a:r>
            <a:r>
              <a:rPr spc="-5" dirty="0">
                <a:latin typeface="Arial MT"/>
                <a:cs typeface="Arial MT"/>
              </a:rPr>
              <a:t>l</a:t>
            </a:r>
            <a:r>
              <a:rPr dirty="0">
                <a:latin typeface="Arial MT"/>
                <a:cs typeface="Arial MT"/>
              </a:rPr>
              <a:t>e</a:t>
            </a:r>
            <a:r>
              <a:rPr spc="-5" dirty="0">
                <a:latin typeface="Arial MT"/>
                <a:cs typeface="Arial MT"/>
              </a:rPr>
              <a:t> </a:t>
            </a:r>
            <a:r>
              <a:rPr dirty="0">
                <a:latin typeface="Arial MT"/>
                <a:cs typeface="Arial MT"/>
              </a:rPr>
              <a:t>(</a:t>
            </a:r>
            <a:r>
              <a:rPr spc="-15" dirty="0">
                <a:latin typeface="Arial MT"/>
                <a:cs typeface="Arial MT"/>
              </a:rPr>
              <a:t>p</a:t>
            </a:r>
            <a:r>
              <a:rPr spc="-5" dirty="0">
                <a:latin typeface="Arial MT"/>
                <a:cs typeface="Arial MT"/>
              </a:rPr>
              <a:t>2_</a:t>
            </a:r>
            <a:r>
              <a:rPr spc="-40" dirty="0">
                <a:latin typeface="Arial MT"/>
                <a:cs typeface="Arial MT"/>
              </a:rPr>
              <a:t>w</a:t>
            </a:r>
            <a:r>
              <a:rPr spc="-15" dirty="0">
                <a:latin typeface="Arial MT"/>
                <a:cs typeface="Arial MT"/>
              </a:rPr>
              <a:t>a</a:t>
            </a:r>
            <a:r>
              <a:rPr spc="-5" dirty="0">
                <a:latin typeface="Arial MT"/>
                <a:cs typeface="Arial MT"/>
              </a:rPr>
              <a:t>nts_to_</a:t>
            </a:r>
            <a:r>
              <a:rPr spc="-15" dirty="0">
                <a:latin typeface="Arial MT"/>
                <a:cs typeface="Arial MT"/>
              </a:rPr>
              <a:t>e</a:t>
            </a:r>
            <a:r>
              <a:rPr spc="-5" dirty="0">
                <a:latin typeface="Arial MT"/>
                <a:cs typeface="Arial MT"/>
              </a:rPr>
              <a:t>nte</a:t>
            </a:r>
            <a:r>
              <a:rPr dirty="0">
                <a:latin typeface="Arial MT"/>
                <a:cs typeface="Arial MT"/>
              </a:rPr>
              <a:t>r</a:t>
            </a:r>
            <a:r>
              <a:rPr spc="-110" dirty="0">
                <a:latin typeface="Arial MT"/>
                <a:cs typeface="Arial MT"/>
              </a:rPr>
              <a:t> </a:t>
            </a:r>
            <a:r>
              <a:rPr spc="-5" dirty="0">
                <a:latin typeface="Arial MT"/>
                <a:cs typeface="Arial MT"/>
              </a:rPr>
              <a:t>AND  favored</a:t>
            </a:r>
            <a:r>
              <a:rPr spc="-10" dirty="0">
                <a:latin typeface="Arial MT"/>
                <a:cs typeface="Arial MT"/>
              </a:rPr>
              <a:t> </a:t>
            </a:r>
            <a:r>
              <a:rPr dirty="0">
                <a:latin typeface="Arial MT"/>
                <a:cs typeface="Arial MT"/>
              </a:rPr>
              <a:t>=</a:t>
            </a:r>
            <a:r>
              <a:rPr spc="-5" dirty="0">
                <a:latin typeface="Arial MT"/>
                <a:cs typeface="Arial MT"/>
              </a:rPr>
              <a:t> 2)</a:t>
            </a:r>
            <a:r>
              <a:rPr spc="-5" dirty="0">
                <a:solidFill>
                  <a:srgbClr val="FF0000"/>
                </a:solidFill>
                <a:latin typeface="Arial MT"/>
                <a:cs typeface="Arial MT"/>
              </a:rPr>
              <a:t>;</a:t>
            </a:r>
            <a:endParaRPr dirty="0">
              <a:solidFill>
                <a:srgbClr val="FF0000"/>
              </a:solidFill>
              <a:latin typeface="Arial MT"/>
              <a:cs typeface="Arial MT"/>
            </a:endParaRPr>
          </a:p>
          <a:p>
            <a:pPr marL="12701" marR="370866"/>
            <a:r>
              <a:rPr i="1" spc="-5" dirty="0">
                <a:solidFill>
                  <a:srgbClr val="FF0000"/>
                </a:solidFill>
                <a:latin typeface="Arial"/>
                <a:cs typeface="Arial"/>
              </a:rPr>
              <a:t>critical </a:t>
            </a:r>
            <a:r>
              <a:rPr i="1" dirty="0">
                <a:solidFill>
                  <a:srgbClr val="FF0000"/>
                </a:solidFill>
                <a:latin typeface="Arial"/>
                <a:cs typeface="Arial"/>
              </a:rPr>
              <a:t>section </a:t>
            </a:r>
            <a:r>
              <a:rPr i="1" spc="5" dirty="0">
                <a:solidFill>
                  <a:srgbClr val="FF0000"/>
                </a:solidFill>
                <a:latin typeface="Arial"/>
                <a:cs typeface="Arial"/>
              </a:rPr>
              <a:t> </a:t>
            </a:r>
            <a:r>
              <a:rPr spc="-10" dirty="0">
                <a:latin typeface="Arial MT"/>
                <a:cs typeface="Arial MT"/>
              </a:rPr>
              <a:t>p1_wants_to_enter </a:t>
            </a:r>
            <a:r>
              <a:rPr dirty="0">
                <a:latin typeface="Arial MT"/>
                <a:cs typeface="Arial MT"/>
              </a:rPr>
              <a:t>= </a:t>
            </a:r>
            <a:r>
              <a:rPr spc="-5" dirty="0">
                <a:latin typeface="Arial MT"/>
                <a:cs typeface="Arial MT"/>
              </a:rPr>
              <a:t>False </a:t>
            </a:r>
            <a:r>
              <a:rPr spc="-490" dirty="0">
                <a:latin typeface="Arial MT"/>
                <a:cs typeface="Arial MT"/>
              </a:rPr>
              <a:t> </a:t>
            </a:r>
            <a:r>
              <a:rPr i="1" spc="-10" dirty="0">
                <a:solidFill>
                  <a:srgbClr val="B2B2B2"/>
                </a:solidFill>
                <a:latin typeface="Arial"/>
                <a:cs typeface="Arial"/>
              </a:rPr>
              <a:t>other</a:t>
            </a:r>
            <a:r>
              <a:rPr i="1" dirty="0">
                <a:solidFill>
                  <a:srgbClr val="B2B2B2"/>
                </a:solidFill>
                <a:latin typeface="Arial"/>
                <a:cs typeface="Arial"/>
              </a:rPr>
              <a:t> </a:t>
            </a:r>
            <a:r>
              <a:rPr i="1" spc="-10" dirty="0">
                <a:solidFill>
                  <a:srgbClr val="B2B2B2"/>
                </a:solidFill>
                <a:latin typeface="Arial"/>
                <a:cs typeface="Arial"/>
              </a:rPr>
              <a:t>code</a:t>
            </a:r>
            <a:endParaRPr dirty="0">
              <a:latin typeface="Arial"/>
              <a:cs typeface="Arial"/>
            </a:endParaRPr>
          </a:p>
        </p:txBody>
      </p:sp>
      <p:sp>
        <p:nvSpPr>
          <p:cNvPr id="8" name="object 8"/>
          <p:cNvSpPr txBox="1"/>
          <p:nvPr/>
        </p:nvSpPr>
        <p:spPr>
          <a:xfrm>
            <a:off x="1906270" y="200898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1</a:t>
            </a:r>
            <a:endParaRPr>
              <a:latin typeface="Arial MT"/>
              <a:cs typeface="Arial MT"/>
            </a:endParaRPr>
          </a:p>
        </p:txBody>
      </p:sp>
      <p:sp>
        <p:nvSpPr>
          <p:cNvPr id="9" name="object 9"/>
          <p:cNvSpPr txBox="1"/>
          <p:nvPr/>
        </p:nvSpPr>
        <p:spPr>
          <a:xfrm>
            <a:off x="3429001" y="1812134"/>
            <a:ext cx="5181600" cy="323165"/>
          </a:xfrm>
          <a:prstGeom prst="rect">
            <a:avLst/>
          </a:prstGeom>
          <a:ln w="28393">
            <a:solidFill>
              <a:srgbClr val="00AFEF"/>
            </a:solidFill>
          </a:ln>
        </p:spPr>
        <p:txBody>
          <a:bodyPr vert="horz" wrap="square" lIns="0" tIns="45720" rIns="0" bIns="0" rtlCol="0">
            <a:spAutoFit/>
          </a:bodyPr>
          <a:lstStyle/>
          <a:p>
            <a:pPr marL="162571">
              <a:spcBef>
                <a:spcPts val="360"/>
              </a:spcBef>
            </a:pPr>
            <a:r>
              <a:rPr spc="-15" dirty="0">
                <a:latin typeface="Arial MT"/>
                <a:cs typeface="Arial MT"/>
              </a:rPr>
              <a:t>p2_wants_to_enter, p1_wants_to_enter, </a:t>
            </a:r>
            <a:r>
              <a:rPr spc="-5" dirty="0">
                <a:latin typeface="Arial MT"/>
                <a:cs typeface="Arial MT"/>
              </a:rPr>
              <a:t>favored</a:t>
            </a:r>
            <a:endParaRPr>
              <a:latin typeface="Arial MT"/>
              <a:cs typeface="Arial MT"/>
            </a:endParaRPr>
          </a:p>
        </p:txBody>
      </p:sp>
      <p:sp>
        <p:nvSpPr>
          <p:cNvPr id="10" name="object 10"/>
          <p:cNvSpPr txBox="1"/>
          <p:nvPr/>
        </p:nvSpPr>
        <p:spPr>
          <a:xfrm>
            <a:off x="5182872" y="1551783"/>
            <a:ext cx="1604645" cy="289823"/>
          </a:xfrm>
          <a:prstGeom prst="rect">
            <a:avLst/>
          </a:prstGeom>
        </p:spPr>
        <p:txBody>
          <a:bodyPr vert="horz" wrap="square" lIns="0" tIns="12700" rIns="0" bIns="0" rtlCol="0">
            <a:spAutoFit/>
          </a:bodyPr>
          <a:lstStyle/>
          <a:p>
            <a:pPr marL="12701">
              <a:spcBef>
                <a:spcPts val="100"/>
              </a:spcBef>
            </a:pPr>
            <a:r>
              <a:rPr spc="-10" dirty="0">
                <a:latin typeface="Arial MT"/>
                <a:cs typeface="Arial MT"/>
              </a:rPr>
              <a:t>globally</a:t>
            </a:r>
            <a:r>
              <a:rPr spc="-70" dirty="0">
                <a:latin typeface="Arial MT"/>
                <a:cs typeface="Arial MT"/>
              </a:rPr>
              <a:t> </a:t>
            </a:r>
            <a:r>
              <a:rPr spc="-10" dirty="0">
                <a:latin typeface="Arial MT"/>
                <a:cs typeface="Arial MT"/>
              </a:rPr>
              <a:t>defined</a:t>
            </a:r>
            <a:endParaRPr>
              <a:latin typeface="Arial MT"/>
              <a:cs typeface="Arial MT"/>
            </a:endParaRPr>
          </a:p>
        </p:txBody>
      </p:sp>
      <p:grpSp>
        <p:nvGrpSpPr>
          <p:cNvPr id="11" name="object 11"/>
          <p:cNvGrpSpPr/>
          <p:nvPr/>
        </p:nvGrpSpPr>
        <p:grpSpPr>
          <a:xfrm>
            <a:off x="5108892" y="3334226"/>
            <a:ext cx="5561330" cy="1743710"/>
            <a:chOff x="3584892" y="3046095"/>
            <a:chExt cx="5561330" cy="1743710"/>
          </a:xfrm>
        </p:grpSpPr>
        <p:sp>
          <p:nvSpPr>
            <p:cNvPr id="12" name="object 12"/>
            <p:cNvSpPr/>
            <p:nvPr/>
          </p:nvSpPr>
          <p:spPr>
            <a:xfrm>
              <a:off x="3599179" y="3352800"/>
              <a:ext cx="953769" cy="572770"/>
            </a:xfrm>
            <a:custGeom>
              <a:avLst/>
              <a:gdLst/>
              <a:ahLst/>
              <a:cxnLst/>
              <a:rect l="l" t="t" r="r" b="b"/>
              <a:pathLst>
                <a:path w="953770" h="572770">
                  <a:moveTo>
                    <a:pt x="0" y="0"/>
                  </a:moveTo>
                  <a:lnTo>
                    <a:pt x="953770" y="572769"/>
                  </a:lnTo>
                </a:path>
              </a:pathLst>
            </a:custGeom>
            <a:ln w="28393">
              <a:solidFill>
                <a:srgbClr val="B5DBDE"/>
              </a:solidFill>
            </a:ln>
          </p:spPr>
          <p:txBody>
            <a:bodyPr wrap="square" lIns="0" tIns="0" rIns="0" bIns="0" rtlCol="0"/>
            <a:lstStyle/>
            <a:p>
              <a:endParaRPr/>
            </a:p>
          </p:txBody>
        </p:sp>
        <p:sp>
          <p:nvSpPr>
            <p:cNvPr id="13" name="object 13"/>
            <p:cNvSpPr/>
            <p:nvPr/>
          </p:nvSpPr>
          <p:spPr>
            <a:xfrm>
              <a:off x="4552949" y="3048000"/>
              <a:ext cx="8890" cy="0"/>
            </a:xfrm>
            <a:custGeom>
              <a:avLst/>
              <a:gdLst/>
              <a:ahLst/>
              <a:cxnLst/>
              <a:rect l="l" t="t" r="r" b="b"/>
              <a:pathLst>
                <a:path w="8889">
                  <a:moveTo>
                    <a:pt x="0" y="0"/>
                  </a:moveTo>
                  <a:lnTo>
                    <a:pt x="8889" y="0"/>
                  </a:lnTo>
                </a:path>
              </a:pathLst>
            </a:custGeom>
            <a:ln w="3234">
              <a:solidFill>
                <a:srgbClr val="000000"/>
              </a:solidFill>
            </a:ln>
          </p:spPr>
          <p:txBody>
            <a:bodyPr wrap="square" lIns="0" tIns="0" rIns="0" bIns="0" rtlCol="0"/>
            <a:lstStyle/>
            <a:p>
              <a:endParaRPr/>
            </a:p>
          </p:txBody>
        </p:sp>
        <p:sp>
          <p:nvSpPr>
            <p:cNvPr id="14" name="object 14"/>
            <p:cNvSpPr/>
            <p:nvPr/>
          </p:nvSpPr>
          <p:spPr>
            <a:xfrm>
              <a:off x="4571999" y="3048000"/>
              <a:ext cx="4569460" cy="0"/>
            </a:xfrm>
            <a:custGeom>
              <a:avLst/>
              <a:gdLst/>
              <a:ahLst/>
              <a:cxnLst/>
              <a:rect l="l" t="t" r="r" b="b"/>
              <a:pathLst>
                <a:path w="4569459">
                  <a:moveTo>
                    <a:pt x="0" y="0"/>
                  </a:moveTo>
                  <a:lnTo>
                    <a:pt x="4569459" y="0"/>
                  </a:lnTo>
                </a:path>
              </a:pathLst>
            </a:custGeom>
            <a:ln w="3234">
              <a:solidFill>
                <a:srgbClr val="000000"/>
              </a:solidFill>
              <a:prstDash val="sysDot"/>
            </a:ln>
          </p:spPr>
          <p:txBody>
            <a:bodyPr wrap="square" lIns="0" tIns="0" rIns="0" bIns="0" rtlCol="0"/>
            <a:lstStyle/>
            <a:p>
              <a:endParaRPr/>
            </a:p>
          </p:txBody>
        </p:sp>
        <p:sp>
          <p:nvSpPr>
            <p:cNvPr id="15" name="object 15"/>
            <p:cNvSpPr/>
            <p:nvPr/>
          </p:nvSpPr>
          <p:spPr>
            <a:xfrm>
              <a:off x="9144000" y="3054350"/>
              <a:ext cx="0" cy="1718310"/>
            </a:xfrm>
            <a:custGeom>
              <a:avLst/>
              <a:gdLst/>
              <a:ahLst/>
              <a:cxnLst/>
              <a:rect l="l" t="t" r="r" b="b"/>
              <a:pathLst>
                <a:path h="1718310">
                  <a:moveTo>
                    <a:pt x="0" y="0"/>
                  </a:moveTo>
                  <a:lnTo>
                    <a:pt x="0" y="1718310"/>
                  </a:lnTo>
                </a:path>
              </a:pathLst>
            </a:custGeom>
            <a:ln w="3234">
              <a:solidFill>
                <a:srgbClr val="000000"/>
              </a:solidFill>
              <a:prstDash val="sysDot"/>
            </a:ln>
          </p:spPr>
          <p:txBody>
            <a:bodyPr wrap="square" lIns="0" tIns="0" rIns="0" bIns="0" rtlCol="0"/>
            <a:lstStyle/>
            <a:p>
              <a:endParaRPr/>
            </a:p>
          </p:txBody>
        </p:sp>
        <p:sp>
          <p:nvSpPr>
            <p:cNvPr id="16" name="object 16"/>
            <p:cNvSpPr/>
            <p:nvPr/>
          </p:nvSpPr>
          <p:spPr>
            <a:xfrm>
              <a:off x="9140189" y="4781550"/>
              <a:ext cx="3810" cy="6350"/>
            </a:xfrm>
            <a:custGeom>
              <a:avLst/>
              <a:gdLst/>
              <a:ahLst/>
              <a:cxnLst/>
              <a:rect l="l" t="t" r="r" b="b"/>
              <a:pathLst>
                <a:path w="3809" h="6350">
                  <a:moveTo>
                    <a:pt x="3809" y="0"/>
                  </a:moveTo>
                  <a:lnTo>
                    <a:pt x="3809" y="6350"/>
                  </a:lnTo>
                  <a:lnTo>
                    <a:pt x="0" y="6350"/>
                  </a:lnTo>
                </a:path>
              </a:pathLst>
            </a:custGeom>
            <a:ln w="3234">
              <a:solidFill>
                <a:srgbClr val="000000"/>
              </a:solidFill>
            </a:ln>
          </p:spPr>
          <p:txBody>
            <a:bodyPr wrap="square" lIns="0" tIns="0" rIns="0" bIns="0" rtlCol="0"/>
            <a:lstStyle/>
            <a:p>
              <a:endParaRPr/>
            </a:p>
          </p:txBody>
        </p:sp>
        <p:sp>
          <p:nvSpPr>
            <p:cNvPr id="17" name="object 17"/>
            <p:cNvSpPr/>
            <p:nvPr/>
          </p:nvSpPr>
          <p:spPr>
            <a:xfrm>
              <a:off x="4560569" y="4787900"/>
              <a:ext cx="4570730" cy="0"/>
            </a:xfrm>
            <a:custGeom>
              <a:avLst/>
              <a:gdLst/>
              <a:ahLst/>
              <a:cxnLst/>
              <a:rect l="l" t="t" r="r" b="b"/>
              <a:pathLst>
                <a:path w="4570730">
                  <a:moveTo>
                    <a:pt x="0" y="0"/>
                  </a:moveTo>
                  <a:lnTo>
                    <a:pt x="4570730" y="0"/>
                  </a:lnTo>
                </a:path>
              </a:pathLst>
            </a:custGeom>
            <a:ln w="3234">
              <a:solidFill>
                <a:srgbClr val="000000"/>
              </a:solidFill>
              <a:prstDash val="sysDot"/>
            </a:ln>
          </p:spPr>
          <p:txBody>
            <a:bodyPr wrap="square" lIns="0" tIns="0" rIns="0" bIns="0" rtlCol="0"/>
            <a:lstStyle/>
            <a:p>
              <a:endParaRPr/>
            </a:p>
          </p:txBody>
        </p:sp>
        <p:sp>
          <p:nvSpPr>
            <p:cNvPr id="18" name="object 18"/>
            <p:cNvSpPr/>
            <p:nvPr/>
          </p:nvSpPr>
          <p:spPr>
            <a:xfrm>
              <a:off x="4552949" y="3050540"/>
              <a:ext cx="0" cy="1736089"/>
            </a:xfrm>
            <a:custGeom>
              <a:avLst/>
              <a:gdLst/>
              <a:ahLst/>
              <a:cxnLst/>
              <a:rect l="l" t="t" r="r" b="b"/>
              <a:pathLst>
                <a:path h="1736089">
                  <a:moveTo>
                    <a:pt x="0" y="0"/>
                  </a:moveTo>
                  <a:lnTo>
                    <a:pt x="0" y="1736090"/>
                  </a:lnTo>
                </a:path>
              </a:pathLst>
            </a:custGeom>
            <a:ln w="3234">
              <a:solidFill>
                <a:srgbClr val="000000"/>
              </a:solidFill>
              <a:prstDash val="sysDot"/>
            </a:ln>
          </p:spPr>
          <p:txBody>
            <a:bodyPr wrap="square" lIns="0" tIns="0" rIns="0" bIns="0" rtlCol="0"/>
            <a:lstStyle/>
            <a:p>
              <a:endParaRPr/>
            </a:p>
          </p:txBody>
        </p:sp>
      </p:grpSp>
      <p:sp>
        <p:nvSpPr>
          <p:cNvPr id="19" name="object 19"/>
          <p:cNvSpPr txBox="1"/>
          <p:nvPr/>
        </p:nvSpPr>
        <p:spPr>
          <a:xfrm>
            <a:off x="6154420" y="3370423"/>
            <a:ext cx="4014470" cy="843821"/>
          </a:xfrm>
          <a:prstGeom prst="rect">
            <a:avLst/>
          </a:prstGeom>
        </p:spPr>
        <p:txBody>
          <a:bodyPr vert="horz" wrap="square" lIns="0" tIns="12700" rIns="0" bIns="0" rtlCol="0">
            <a:spAutoFit/>
          </a:bodyPr>
          <a:lstStyle/>
          <a:p>
            <a:pPr marL="12701" marR="5080">
              <a:spcBef>
                <a:spcPts val="100"/>
              </a:spcBef>
            </a:pPr>
            <a:r>
              <a:rPr spc="-5" dirty="0">
                <a:latin typeface="Arial MT"/>
                <a:cs typeface="Arial MT"/>
              </a:rPr>
              <a:t>favored</a:t>
            </a:r>
            <a:r>
              <a:rPr spc="-10" dirty="0">
                <a:latin typeface="Arial MT"/>
                <a:cs typeface="Arial MT"/>
              </a:rPr>
              <a:t> </a:t>
            </a:r>
            <a:r>
              <a:rPr spc="-5" dirty="0">
                <a:latin typeface="Arial MT"/>
                <a:cs typeface="Arial MT"/>
              </a:rPr>
              <a:t>is</a:t>
            </a:r>
            <a:r>
              <a:rPr dirty="0">
                <a:latin typeface="Arial MT"/>
                <a:cs typeface="Arial MT"/>
              </a:rPr>
              <a:t> </a:t>
            </a:r>
            <a:r>
              <a:rPr spc="-5" dirty="0">
                <a:latin typeface="Arial MT"/>
                <a:cs typeface="Arial MT"/>
              </a:rPr>
              <a:t>used</a:t>
            </a:r>
            <a:r>
              <a:rPr spc="-10" dirty="0">
                <a:latin typeface="Arial MT"/>
                <a:cs typeface="Arial MT"/>
              </a:rPr>
              <a:t> </a:t>
            </a:r>
            <a:r>
              <a:rPr spc="-5" dirty="0">
                <a:latin typeface="Arial MT"/>
                <a:cs typeface="Arial MT"/>
              </a:rPr>
              <a:t>to </a:t>
            </a:r>
            <a:r>
              <a:rPr spc="-10" dirty="0">
                <a:latin typeface="Arial MT"/>
                <a:cs typeface="Arial MT"/>
              </a:rPr>
              <a:t>break</a:t>
            </a:r>
            <a:r>
              <a:rPr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tie </a:t>
            </a:r>
            <a:r>
              <a:rPr spc="-20" dirty="0">
                <a:latin typeface="Arial MT"/>
                <a:cs typeface="Arial MT"/>
              </a:rPr>
              <a:t>when </a:t>
            </a:r>
            <a:r>
              <a:rPr spc="-15" dirty="0">
                <a:latin typeface="Arial MT"/>
                <a:cs typeface="Arial MT"/>
              </a:rPr>
              <a:t> </a:t>
            </a:r>
            <a:r>
              <a:rPr spc="-10" dirty="0">
                <a:latin typeface="Arial MT"/>
                <a:cs typeface="Arial MT"/>
              </a:rPr>
              <a:t>both </a:t>
            </a:r>
            <a:r>
              <a:rPr spc="-5" dirty="0">
                <a:latin typeface="Arial MT"/>
                <a:cs typeface="Arial MT"/>
              </a:rPr>
              <a:t>p1 </a:t>
            </a:r>
            <a:r>
              <a:rPr spc="-10" dirty="0">
                <a:latin typeface="Arial MT"/>
                <a:cs typeface="Arial MT"/>
              </a:rPr>
              <a:t>and </a:t>
            </a:r>
            <a:r>
              <a:rPr spc="-5" dirty="0">
                <a:latin typeface="Arial MT"/>
                <a:cs typeface="Arial MT"/>
              </a:rPr>
              <a:t>p2 </a:t>
            </a:r>
            <a:r>
              <a:rPr spc="-15" dirty="0">
                <a:latin typeface="Arial MT"/>
                <a:cs typeface="Arial MT"/>
              </a:rPr>
              <a:t>want</a:t>
            </a:r>
            <a:r>
              <a:rPr spc="5" dirty="0">
                <a:latin typeface="Arial MT"/>
                <a:cs typeface="Arial MT"/>
              </a:rPr>
              <a:t> </a:t>
            </a:r>
            <a:r>
              <a:rPr spc="-5" dirty="0">
                <a:latin typeface="Arial MT"/>
                <a:cs typeface="Arial MT"/>
              </a:rPr>
              <a:t>to</a:t>
            </a:r>
            <a:r>
              <a:rPr spc="-10" dirty="0">
                <a:latin typeface="Arial MT"/>
                <a:cs typeface="Arial MT"/>
              </a:rPr>
              <a:t> enter</a:t>
            </a:r>
            <a:r>
              <a:rPr spc="5" dirty="0">
                <a:latin typeface="Arial MT"/>
                <a:cs typeface="Arial MT"/>
              </a:rPr>
              <a:t> </a:t>
            </a:r>
            <a:r>
              <a:rPr spc="-5" dirty="0">
                <a:latin typeface="Arial MT"/>
                <a:cs typeface="Arial MT"/>
              </a:rPr>
              <a:t>the critical </a:t>
            </a:r>
            <a:r>
              <a:rPr spc="-484" dirty="0">
                <a:latin typeface="Arial MT"/>
                <a:cs typeface="Arial MT"/>
              </a:rPr>
              <a:t> </a:t>
            </a:r>
            <a:r>
              <a:rPr spc="-5" dirty="0">
                <a:latin typeface="Arial MT"/>
                <a:cs typeface="Arial MT"/>
              </a:rPr>
              <a:t>section.</a:t>
            </a:r>
            <a:endParaRPr>
              <a:latin typeface="Arial MT"/>
              <a:cs typeface="Arial MT"/>
            </a:endParaRPr>
          </a:p>
        </p:txBody>
      </p:sp>
      <p:sp>
        <p:nvSpPr>
          <p:cNvPr id="20" name="object 20"/>
          <p:cNvSpPr txBox="1"/>
          <p:nvPr/>
        </p:nvSpPr>
        <p:spPr>
          <a:xfrm>
            <a:off x="6154420" y="4467702"/>
            <a:ext cx="3799204" cy="566822"/>
          </a:xfrm>
          <a:prstGeom prst="rect">
            <a:avLst/>
          </a:prstGeom>
        </p:spPr>
        <p:txBody>
          <a:bodyPr vert="horz" wrap="square" lIns="0" tIns="12700" rIns="0" bIns="0" rtlCol="0">
            <a:spAutoFit/>
          </a:bodyPr>
          <a:lstStyle/>
          <a:p>
            <a:pPr marL="12701" marR="5080">
              <a:spcBef>
                <a:spcPts val="100"/>
              </a:spcBef>
            </a:pPr>
            <a:r>
              <a:rPr dirty="0">
                <a:latin typeface="Arial MT"/>
                <a:cs typeface="Arial MT"/>
              </a:rPr>
              <a:t>(* </a:t>
            </a:r>
            <a:r>
              <a:rPr spc="-5" dirty="0">
                <a:latin typeface="Arial MT"/>
                <a:cs typeface="Arial MT"/>
              </a:rPr>
              <a:t>the process </a:t>
            </a:r>
            <a:r>
              <a:rPr spc="-15" dirty="0">
                <a:latin typeface="Arial MT"/>
                <a:cs typeface="Arial MT"/>
              </a:rPr>
              <a:t>which </a:t>
            </a:r>
            <a:r>
              <a:rPr dirty="0">
                <a:latin typeface="Arial MT"/>
                <a:cs typeface="Arial MT"/>
              </a:rPr>
              <a:t>sets </a:t>
            </a:r>
            <a:r>
              <a:rPr spc="-5" dirty="0">
                <a:latin typeface="Arial MT"/>
                <a:cs typeface="Arial MT"/>
              </a:rPr>
              <a:t>favored </a:t>
            </a:r>
            <a:r>
              <a:rPr spc="-10" dirty="0">
                <a:latin typeface="Arial MT"/>
                <a:cs typeface="Arial MT"/>
              </a:rPr>
              <a:t>last </a:t>
            </a:r>
            <a:r>
              <a:rPr spc="-490" dirty="0">
                <a:latin typeface="Arial MT"/>
                <a:cs typeface="Arial MT"/>
              </a:rPr>
              <a:t> </a:t>
            </a:r>
            <a:r>
              <a:rPr spc="-5" dirty="0">
                <a:latin typeface="Arial MT"/>
                <a:cs typeface="Arial MT"/>
              </a:rPr>
              <a:t>looses</a:t>
            </a:r>
            <a:r>
              <a:rPr spc="-10" dirty="0">
                <a:latin typeface="Arial MT"/>
                <a:cs typeface="Arial MT"/>
              </a:rPr>
              <a:t> </a:t>
            </a:r>
            <a:r>
              <a:rPr spc="-5" dirty="0">
                <a:latin typeface="Arial MT"/>
                <a:cs typeface="Arial MT"/>
              </a:rPr>
              <a:t>the tie</a:t>
            </a:r>
            <a:r>
              <a:rPr spc="-10" dirty="0">
                <a:latin typeface="Arial MT"/>
                <a:cs typeface="Arial MT"/>
              </a:rPr>
              <a:t> </a:t>
            </a:r>
            <a:r>
              <a:rPr spc="-5" dirty="0">
                <a:latin typeface="Arial MT"/>
                <a:cs typeface="Arial MT"/>
              </a:rPr>
              <a:t>*)</a:t>
            </a:r>
            <a:endParaRPr>
              <a:latin typeface="Arial MT"/>
              <a:cs typeface="Arial MT"/>
            </a:endParaRPr>
          </a:p>
        </p:txBody>
      </p:sp>
      <p:grpSp>
        <p:nvGrpSpPr>
          <p:cNvPr id="21" name="object 21"/>
          <p:cNvGrpSpPr/>
          <p:nvPr/>
        </p:nvGrpSpPr>
        <p:grpSpPr>
          <a:xfrm>
            <a:off x="6017895" y="2419827"/>
            <a:ext cx="4499610" cy="646430"/>
            <a:chOff x="4493895" y="2131695"/>
            <a:chExt cx="4499610" cy="646430"/>
          </a:xfrm>
        </p:grpSpPr>
        <p:sp>
          <p:nvSpPr>
            <p:cNvPr id="22" name="object 22"/>
            <p:cNvSpPr/>
            <p:nvPr/>
          </p:nvSpPr>
          <p:spPr>
            <a:xfrm>
              <a:off x="4495800" y="2133600"/>
              <a:ext cx="4491990" cy="0"/>
            </a:xfrm>
            <a:custGeom>
              <a:avLst/>
              <a:gdLst/>
              <a:ahLst/>
              <a:cxnLst/>
              <a:rect l="l" t="t" r="r" b="b"/>
              <a:pathLst>
                <a:path w="4491990">
                  <a:moveTo>
                    <a:pt x="0" y="0"/>
                  </a:moveTo>
                  <a:lnTo>
                    <a:pt x="4491990" y="0"/>
                  </a:lnTo>
                </a:path>
              </a:pathLst>
            </a:custGeom>
            <a:ln w="3234">
              <a:solidFill>
                <a:srgbClr val="000000"/>
              </a:solidFill>
              <a:prstDash val="sysDot"/>
            </a:ln>
          </p:spPr>
          <p:txBody>
            <a:bodyPr wrap="square" lIns="0" tIns="0" rIns="0" bIns="0" rtlCol="0"/>
            <a:lstStyle/>
            <a:p>
              <a:endParaRPr/>
            </a:p>
          </p:txBody>
        </p:sp>
        <p:sp>
          <p:nvSpPr>
            <p:cNvPr id="23" name="object 23"/>
            <p:cNvSpPr/>
            <p:nvPr/>
          </p:nvSpPr>
          <p:spPr>
            <a:xfrm>
              <a:off x="8991600" y="2138680"/>
              <a:ext cx="0" cy="631190"/>
            </a:xfrm>
            <a:custGeom>
              <a:avLst/>
              <a:gdLst/>
              <a:ahLst/>
              <a:cxnLst/>
              <a:rect l="l" t="t" r="r" b="b"/>
              <a:pathLst>
                <a:path h="631189">
                  <a:moveTo>
                    <a:pt x="0" y="0"/>
                  </a:moveTo>
                  <a:lnTo>
                    <a:pt x="0" y="631190"/>
                  </a:lnTo>
                </a:path>
              </a:pathLst>
            </a:custGeom>
            <a:ln w="3234">
              <a:solidFill>
                <a:srgbClr val="000000"/>
              </a:solidFill>
              <a:prstDash val="sysDot"/>
            </a:ln>
          </p:spPr>
          <p:txBody>
            <a:bodyPr wrap="square" lIns="0" tIns="0" rIns="0" bIns="0" rtlCol="0"/>
            <a:lstStyle/>
            <a:p>
              <a:endParaRPr/>
            </a:p>
          </p:txBody>
        </p:sp>
        <p:sp>
          <p:nvSpPr>
            <p:cNvPr id="24" name="object 24"/>
            <p:cNvSpPr/>
            <p:nvPr/>
          </p:nvSpPr>
          <p:spPr>
            <a:xfrm>
              <a:off x="4497070" y="2776220"/>
              <a:ext cx="4491990" cy="0"/>
            </a:xfrm>
            <a:custGeom>
              <a:avLst/>
              <a:gdLst/>
              <a:ahLst/>
              <a:cxnLst/>
              <a:rect l="l" t="t" r="r" b="b"/>
              <a:pathLst>
                <a:path w="4491990">
                  <a:moveTo>
                    <a:pt x="0" y="0"/>
                  </a:moveTo>
                  <a:lnTo>
                    <a:pt x="4491989" y="0"/>
                  </a:lnTo>
                </a:path>
              </a:pathLst>
            </a:custGeom>
            <a:ln w="3234">
              <a:solidFill>
                <a:srgbClr val="000000"/>
              </a:solidFill>
              <a:prstDash val="sysDot"/>
            </a:ln>
          </p:spPr>
          <p:txBody>
            <a:bodyPr wrap="square" lIns="0" tIns="0" rIns="0" bIns="0" rtlCol="0"/>
            <a:lstStyle/>
            <a:p>
              <a:endParaRPr/>
            </a:p>
          </p:txBody>
        </p:sp>
        <p:sp>
          <p:nvSpPr>
            <p:cNvPr id="25" name="object 25"/>
            <p:cNvSpPr/>
            <p:nvPr/>
          </p:nvSpPr>
          <p:spPr>
            <a:xfrm>
              <a:off x="4495800" y="2137410"/>
              <a:ext cx="0" cy="631190"/>
            </a:xfrm>
            <a:custGeom>
              <a:avLst/>
              <a:gdLst/>
              <a:ahLst/>
              <a:cxnLst/>
              <a:rect l="l" t="t" r="r" b="b"/>
              <a:pathLst>
                <a:path h="631189">
                  <a:moveTo>
                    <a:pt x="0" y="0"/>
                  </a:moveTo>
                  <a:lnTo>
                    <a:pt x="0" y="631189"/>
                  </a:lnTo>
                </a:path>
              </a:pathLst>
            </a:custGeom>
            <a:ln w="3234">
              <a:solidFill>
                <a:srgbClr val="000000"/>
              </a:solidFill>
              <a:prstDash val="sysDot"/>
            </a:ln>
          </p:spPr>
          <p:txBody>
            <a:bodyPr wrap="square" lIns="0" tIns="0" rIns="0" bIns="0" rtlCol="0"/>
            <a:lstStyle/>
            <a:p>
              <a:endParaRPr/>
            </a:p>
          </p:txBody>
        </p:sp>
      </p:grpSp>
      <p:sp>
        <p:nvSpPr>
          <p:cNvPr id="26" name="object 26"/>
          <p:cNvSpPr txBox="1"/>
          <p:nvPr/>
        </p:nvSpPr>
        <p:spPr>
          <a:xfrm>
            <a:off x="6096000" y="2456021"/>
            <a:ext cx="4307840" cy="566822"/>
          </a:xfrm>
          <a:prstGeom prst="rect">
            <a:avLst/>
          </a:prstGeom>
        </p:spPr>
        <p:txBody>
          <a:bodyPr vert="horz" wrap="square" lIns="0" tIns="12700" rIns="0" bIns="0" rtlCol="0">
            <a:spAutoFit/>
          </a:bodyPr>
          <a:lstStyle/>
          <a:p>
            <a:pPr marL="12701" marR="5080">
              <a:spcBef>
                <a:spcPts val="100"/>
              </a:spcBef>
            </a:pPr>
            <a:r>
              <a:rPr dirty="0">
                <a:latin typeface="Arial MT"/>
                <a:cs typeface="Arial MT"/>
              </a:rPr>
              <a:t>If</a:t>
            </a:r>
            <a:r>
              <a:rPr spc="-5" dirty="0">
                <a:latin typeface="Arial MT"/>
                <a:cs typeface="Arial MT"/>
              </a:rPr>
              <a:t> the</a:t>
            </a:r>
            <a:r>
              <a:rPr spc="-10" dirty="0">
                <a:latin typeface="Arial MT"/>
                <a:cs typeface="Arial MT"/>
              </a:rPr>
              <a:t> </a:t>
            </a:r>
            <a:r>
              <a:rPr spc="-5" dirty="0">
                <a:latin typeface="Arial MT"/>
                <a:cs typeface="Arial MT"/>
              </a:rPr>
              <a:t>second</a:t>
            </a:r>
            <a:r>
              <a:rPr spc="-20" dirty="0">
                <a:latin typeface="Arial MT"/>
                <a:cs typeface="Arial MT"/>
              </a:rPr>
              <a:t> </a:t>
            </a:r>
            <a:r>
              <a:rPr spc="-5" dirty="0">
                <a:latin typeface="Arial MT"/>
                <a:cs typeface="Arial MT"/>
              </a:rPr>
              <a:t>process</a:t>
            </a:r>
            <a:r>
              <a:rPr spc="5" dirty="0">
                <a:latin typeface="Arial MT"/>
                <a:cs typeface="Arial MT"/>
              </a:rPr>
              <a:t> </a:t>
            </a:r>
            <a:r>
              <a:rPr spc="-15" dirty="0">
                <a:latin typeface="Arial MT"/>
                <a:cs typeface="Arial MT"/>
              </a:rPr>
              <a:t>wants</a:t>
            </a:r>
            <a:r>
              <a:rPr dirty="0">
                <a:latin typeface="Arial MT"/>
                <a:cs typeface="Arial MT"/>
              </a:rPr>
              <a:t> </a:t>
            </a:r>
            <a:r>
              <a:rPr spc="-5" dirty="0">
                <a:latin typeface="Arial MT"/>
                <a:cs typeface="Arial MT"/>
              </a:rPr>
              <a:t>to</a:t>
            </a:r>
            <a:r>
              <a:rPr spc="-10" dirty="0">
                <a:latin typeface="Arial MT"/>
                <a:cs typeface="Arial MT"/>
              </a:rPr>
              <a:t> </a:t>
            </a:r>
            <a:r>
              <a:rPr spc="-25" dirty="0">
                <a:latin typeface="Arial MT"/>
                <a:cs typeface="Arial MT"/>
              </a:rPr>
              <a:t>enter.</a:t>
            </a:r>
            <a:r>
              <a:rPr spc="-5" dirty="0">
                <a:latin typeface="Arial MT"/>
                <a:cs typeface="Arial MT"/>
              </a:rPr>
              <a:t> favor </a:t>
            </a:r>
            <a:r>
              <a:rPr spc="-484" dirty="0">
                <a:latin typeface="Arial MT"/>
                <a:cs typeface="Arial MT"/>
              </a:rPr>
              <a:t> </a:t>
            </a:r>
            <a:r>
              <a:rPr dirty="0">
                <a:latin typeface="Arial MT"/>
                <a:cs typeface="Arial MT"/>
              </a:rPr>
              <a:t>it.</a:t>
            </a:r>
            <a:r>
              <a:rPr spc="-10" dirty="0">
                <a:latin typeface="Arial MT"/>
                <a:cs typeface="Arial MT"/>
              </a:rPr>
              <a:t> </a:t>
            </a:r>
            <a:r>
              <a:rPr dirty="0">
                <a:latin typeface="Arial MT"/>
                <a:cs typeface="Arial MT"/>
              </a:rPr>
              <a:t>(be</a:t>
            </a:r>
            <a:r>
              <a:rPr spc="-5" dirty="0">
                <a:latin typeface="Arial MT"/>
                <a:cs typeface="Arial MT"/>
              </a:rPr>
              <a:t> nice</a:t>
            </a:r>
            <a:r>
              <a:rPr spc="-10" dirty="0">
                <a:latin typeface="Arial MT"/>
                <a:cs typeface="Arial MT"/>
              </a:rPr>
              <a:t> </a:t>
            </a:r>
            <a:r>
              <a:rPr spc="-30" dirty="0">
                <a:latin typeface="Arial MT"/>
                <a:cs typeface="Arial MT"/>
              </a:rPr>
              <a:t>!!!)</a:t>
            </a:r>
            <a:endParaRPr>
              <a:latin typeface="Arial MT"/>
              <a:cs typeface="Arial MT"/>
            </a:endParaRPr>
          </a:p>
        </p:txBody>
      </p:sp>
      <p:grpSp>
        <p:nvGrpSpPr>
          <p:cNvPr id="27" name="object 27"/>
          <p:cNvGrpSpPr/>
          <p:nvPr/>
        </p:nvGrpSpPr>
        <p:grpSpPr>
          <a:xfrm>
            <a:off x="1976440" y="2696052"/>
            <a:ext cx="4043679" cy="2160270"/>
            <a:chOff x="452437" y="2407920"/>
            <a:chExt cx="4043679" cy="2160270"/>
          </a:xfrm>
        </p:grpSpPr>
        <p:sp>
          <p:nvSpPr>
            <p:cNvPr id="28" name="object 28"/>
            <p:cNvSpPr/>
            <p:nvPr/>
          </p:nvSpPr>
          <p:spPr>
            <a:xfrm>
              <a:off x="2286000" y="2465070"/>
              <a:ext cx="2104390" cy="201930"/>
            </a:xfrm>
            <a:custGeom>
              <a:avLst/>
              <a:gdLst/>
              <a:ahLst/>
              <a:cxnLst/>
              <a:rect l="l" t="t" r="r" b="b"/>
              <a:pathLst>
                <a:path w="2104390" h="201930">
                  <a:moveTo>
                    <a:pt x="0" y="201929"/>
                  </a:moveTo>
                  <a:lnTo>
                    <a:pt x="2104390" y="0"/>
                  </a:lnTo>
                </a:path>
              </a:pathLst>
            </a:custGeom>
            <a:ln w="19048">
              <a:solidFill>
                <a:srgbClr val="B5DBDE"/>
              </a:solidFill>
            </a:ln>
          </p:spPr>
          <p:txBody>
            <a:bodyPr wrap="square" lIns="0" tIns="0" rIns="0" bIns="0" rtlCol="0"/>
            <a:lstStyle/>
            <a:p>
              <a:endParaRPr/>
            </a:p>
          </p:txBody>
        </p:sp>
        <p:pic>
          <p:nvPicPr>
            <p:cNvPr id="29" name="object 29"/>
            <p:cNvPicPr/>
            <p:nvPr/>
          </p:nvPicPr>
          <p:blipFill>
            <a:blip r:embed="rId2" cstate="print"/>
            <a:stretch>
              <a:fillRect/>
            </a:stretch>
          </p:blipFill>
          <p:spPr>
            <a:xfrm>
              <a:off x="4378959" y="2407920"/>
              <a:ext cx="116839" cy="113029"/>
            </a:xfrm>
            <a:prstGeom prst="rect">
              <a:avLst/>
            </a:prstGeom>
          </p:spPr>
        </p:pic>
        <p:sp>
          <p:nvSpPr>
            <p:cNvPr id="30" name="object 30"/>
            <p:cNvSpPr/>
            <p:nvPr/>
          </p:nvSpPr>
          <p:spPr>
            <a:xfrm>
              <a:off x="457200" y="2656840"/>
              <a:ext cx="300990" cy="260350"/>
            </a:xfrm>
            <a:custGeom>
              <a:avLst/>
              <a:gdLst/>
              <a:ahLst/>
              <a:cxnLst/>
              <a:rect l="l" t="t" r="r" b="b"/>
              <a:pathLst>
                <a:path w="300990" h="260350">
                  <a:moveTo>
                    <a:pt x="0" y="0"/>
                  </a:moveTo>
                  <a:lnTo>
                    <a:pt x="27940" y="25400"/>
                  </a:lnTo>
                </a:path>
                <a:path w="300990" h="260350">
                  <a:moveTo>
                    <a:pt x="49529" y="43180"/>
                  </a:moveTo>
                  <a:lnTo>
                    <a:pt x="78740" y="68580"/>
                  </a:lnTo>
                </a:path>
                <a:path w="300990" h="260350">
                  <a:moveTo>
                    <a:pt x="100329" y="87630"/>
                  </a:moveTo>
                  <a:lnTo>
                    <a:pt x="128270" y="111760"/>
                  </a:lnTo>
                </a:path>
                <a:path w="300990" h="260350">
                  <a:moveTo>
                    <a:pt x="149859" y="130810"/>
                  </a:moveTo>
                  <a:lnTo>
                    <a:pt x="179070" y="154939"/>
                  </a:lnTo>
                </a:path>
                <a:path w="300990" h="260350">
                  <a:moveTo>
                    <a:pt x="200659" y="173989"/>
                  </a:moveTo>
                  <a:lnTo>
                    <a:pt x="228600" y="198120"/>
                  </a:lnTo>
                </a:path>
                <a:path w="300990" h="260350">
                  <a:moveTo>
                    <a:pt x="250190" y="217170"/>
                  </a:moveTo>
                  <a:lnTo>
                    <a:pt x="279400" y="241300"/>
                  </a:lnTo>
                </a:path>
                <a:path w="300990" h="260350">
                  <a:moveTo>
                    <a:pt x="300990" y="260350"/>
                  </a:moveTo>
                  <a:lnTo>
                    <a:pt x="300990" y="260350"/>
                  </a:lnTo>
                </a:path>
              </a:pathLst>
            </a:custGeom>
            <a:ln w="9344">
              <a:solidFill>
                <a:srgbClr val="FF0000"/>
              </a:solidFill>
            </a:ln>
          </p:spPr>
          <p:txBody>
            <a:bodyPr wrap="square" lIns="0" tIns="0" rIns="0" bIns="0" rtlCol="0"/>
            <a:lstStyle/>
            <a:p>
              <a:endParaRPr/>
            </a:p>
          </p:txBody>
        </p:sp>
        <p:sp>
          <p:nvSpPr>
            <p:cNvPr id="31" name="object 31"/>
            <p:cNvSpPr/>
            <p:nvPr/>
          </p:nvSpPr>
          <p:spPr>
            <a:xfrm>
              <a:off x="722629" y="2875280"/>
              <a:ext cx="115570" cy="110489"/>
            </a:xfrm>
            <a:custGeom>
              <a:avLst/>
              <a:gdLst/>
              <a:ahLst/>
              <a:cxnLst/>
              <a:rect l="l" t="t" r="r" b="b"/>
              <a:pathLst>
                <a:path w="115569" h="110489">
                  <a:moveTo>
                    <a:pt x="74929" y="0"/>
                  </a:moveTo>
                  <a:lnTo>
                    <a:pt x="55879" y="6350"/>
                  </a:lnTo>
                  <a:lnTo>
                    <a:pt x="85090" y="83820"/>
                  </a:lnTo>
                  <a:lnTo>
                    <a:pt x="3810" y="67310"/>
                  </a:lnTo>
                  <a:lnTo>
                    <a:pt x="0" y="86360"/>
                  </a:lnTo>
                  <a:lnTo>
                    <a:pt x="115570" y="110490"/>
                  </a:lnTo>
                  <a:lnTo>
                    <a:pt x="74929" y="0"/>
                  </a:lnTo>
                  <a:close/>
                </a:path>
              </a:pathLst>
            </a:custGeom>
            <a:solidFill>
              <a:srgbClr val="FF0000"/>
            </a:solidFill>
          </p:spPr>
          <p:txBody>
            <a:bodyPr wrap="square" lIns="0" tIns="0" rIns="0" bIns="0" rtlCol="0"/>
            <a:lstStyle/>
            <a:p>
              <a:endParaRPr/>
            </a:p>
          </p:txBody>
        </p:sp>
        <p:pic>
          <p:nvPicPr>
            <p:cNvPr id="32" name="object 32"/>
            <p:cNvPicPr/>
            <p:nvPr/>
          </p:nvPicPr>
          <p:blipFill>
            <a:blip r:embed="rId3" cstate="print"/>
            <a:stretch>
              <a:fillRect/>
            </a:stretch>
          </p:blipFill>
          <p:spPr>
            <a:xfrm>
              <a:off x="756057" y="4114800"/>
              <a:ext cx="237082" cy="452982"/>
            </a:xfrm>
            <a:prstGeom prst="rect">
              <a:avLst/>
            </a:prstGeom>
          </p:spPr>
        </p:pic>
      </p:grpSp>
      <p:sp>
        <p:nvSpPr>
          <p:cNvPr id="33" name="object 33"/>
          <p:cNvSpPr txBox="1"/>
          <p:nvPr/>
        </p:nvSpPr>
        <p:spPr>
          <a:xfrm>
            <a:off x="1576072" y="4665822"/>
            <a:ext cx="838835" cy="289823"/>
          </a:xfrm>
          <a:prstGeom prst="rect">
            <a:avLst/>
          </a:prstGeom>
        </p:spPr>
        <p:txBody>
          <a:bodyPr vert="horz" wrap="square" lIns="0" tIns="12700" rIns="0" bIns="0" rtlCol="0">
            <a:spAutoFit/>
          </a:bodyPr>
          <a:lstStyle/>
          <a:p>
            <a:pPr marL="38102">
              <a:spcBef>
                <a:spcPts val="100"/>
              </a:spcBef>
            </a:pPr>
            <a:r>
              <a:rPr spc="-15" dirty="0">
                <a:solidFill>
                  <a:srgbClr val="FFBF00"/>
                </a:solidFill>
                <a:latin typeface="Arial MT"/>
                <a:cs typeface="Arial MT"/>
              </a:rPr>
              <a:t>u</a:t>
            </a:r>
            <a:r>
              <a:rPr spc="-5" dirty="0">
                <a:solidFill>
                  <a:srgbClr val="FFBF00"/>
                </a:solidFill>
                <a:latin typeface="Arial MT"/>
                <a:cs typeface="Arial MT"/>
              </a:rPr>
              <a:t>nl</a:t>
            </a:r>
            <a:r>
              <a:rPr spc="-15" dirty="0">
                <a:solidFill>
                  <a:srgbClr val="FFBF00"/>
                </a:solidFill>
                <a:latin typeface="Arial MT"/>
                <a:cs typeface="Arial MT"/>
              </a:rPr>
              <a:t>o</a:t>
            </a:r>
            <a:r>
              <a:rPr dirty="0">
                <a:solidFill>
                  <a:srgbClr val="FFBF00"/>
                </a:solidFill>
                <a:latin typeface="Arial MT"/>
                <a:cs typeface="Arial MT"/>
              </a:rPr>
              <a:t>ck</a:t>
            </a:r>
            <a:r>
              <a:rPr spc="-285" dirty="0">
                <a:solidFill>
                  <a:srgbClr val="FFBF00"/>
                </a:solidFill>
                <a:latin typeface="Arial MT"/>
                <a:cs typeface="Arial MT"/>
              </a:rPr>
              <a:t> </a:t>
            </a:r>
            <a:r>
              <a:rPr sz="2700" baseline="-26234" dirty="0">
                <a:latin typeface="Arial MT"/>
                <a:cs typeface="Arial MT"/>
              </a:rPr>
              <a:t>}</a:t>
            </a:r>
            <a:endParaRPr sz="2700" baseline="-26234">
              <a:latin typeface="Arial MT"/>
              <a:cs typeface="Arial MT"/>
            </a:endParaRPr>
          </a:p>
        </p:txBody>
      </p:sp>
      <p:sp>
        <p:nvSpPr>
          <p:cNvPr id="34" name="object 34"/>
          <p:cNvSpPr txBox="1"/>
          <p:nvPr/>
        </p:nvSpPr>
        <p:spPr>
          <a:xfrm>
            <a:off x="1525272" y="2759553"/>
            <a:ext cx="431165" cy="289823"/>
          </a:xfrm>
          <a:prstGeom prst="rect">
            <a:avLst/>
          </a:prstGeom>
        </p:spPr>
        <p:txBody>
          <a:bodyPr vert="horz" wrap="square" lIns="0" tIns="12700" rIns="0" bIns="0" rtlCol="0">
            <a:spAutoFit/>
          </a:bodyPr>
          <a:lstStyle/>
          <a:p>
            <a:pPr marL="12701">
              <a:spcBef>
                <a:spcPts val="100"/>
              </a:spcBef>
            </a:pPr>
            <a:r>
              <a:rPr spc="-10" dirty="0">
                <a:solidFill>
                  <a:srgbClr val="FFBF00"/>
                </a:solidFill>
                <a:latin typeface="Arial MT"/>
                <a:cs typeface="Arial MT"/>
              </a:rPr>
              <a:t>l</a:t>
            </a:r>
            <a:r>
              <a:rPr spc="-5" dirty="0">
                <a:solidFill>
                  <a:srgbClr val="FFBF00"/>
                </a:solidFill>
                <a:latin typeface="Arial MT"/>
                <a:cs typeface="Arial MT"/>
              </a:rPr>
              <a:t>ock</a:t>
            </a:r>
            <a:endParaRPr>
              <a:latin typeface="Arial MT"/>
              <a:cs typeface="Arial MT"/>
            </a:endParaRPr>
          </a:p>
        </p:txBody>
      </p:sp>
      <p:sp>
        <p:nvSpPr>
          <p:cNvPr id="35" name="object 35"/>
          <p:cNvSpPr/>
          <p:nvPr/>
        </p:nvSpPr>
        <p:spPr>
          <a:xfrm>
            <a:off x="2362200" y="2678270"/>
            <a:ext cx="152400" cy="1189990"/>
          </a:xfrm>
          <a:custGeom>
            <a:avLst/>
            <a:gdLst/>
            <a:ahLst/>
            <a:cxnLst/>
            <a:rect l="l" t="t" r="r" b="b"/>
            <a:pathLst>
              <a:path w="152400" h="1189989">
                <a:moveTo>
                  <a:pt x="152400" y="0"/>
                </a:moveTo>
                <a:lnTo>
                  <a:pt x="142894" y="218"/>
                </a:lnTo>
                <a:lnTo>
                  <a:pt x="133508" y="793"/>
                </a:lnTo>
                <a:lnTo>
                  <a:pt x="124360" y="1607"/>
                </a:lnTo>
                <a:lnTo>
                  <a:pt x="115569" y="2539"/>
                </a:lnTo>
              </a:path>
              <a:path w="152400" h="1189989">
                <a:moveTo>
                  <a:pt x="87630" y="6350"/>
                </a:moveTo>
                <a:lnTo>
                  <a:pt x="80009" y="8889"/>
                </a:lnTo>
                <a:lnTo>
                  <a:pt x="76200" y="10160"/>
                </a:lnTo>
                <a:lnTo>
                  <a:pt x="76200" y="12700"/>
                </a:lnTo>
                <a:lnTo>
                  <a:pt x="76200" y="38100"/>
                </a:lnTo>
              </a:path>
              <a:path w="152400" h="1189989">
                <a:moveTo>
                  <a:pt x="76200" y="66039"/>
                </a:moveTo>
                <a:lnTo>
                  <a:pt x="76200" y="104139"/>
                </a:lnTo>
              </a:path>
              <a:path w="152400" h="1189989">
                <a:moveTo>
                  <a:pt x="76200" y="132080"/>
                </a:moveTo>
                <a:lnTo>
                  <a:pt x="76200" y="170180"/>
                </a:lnTo>
              </a:path>
              <a:path w="152400" h="1189989">
                <a:moveTo>
                  <a:pt x="76200" y="198120"/>
                </a:moveTo>
                <a:lnTo>
                  <a:pt x="76200" y="236220"/>
                </a:lnTo>
              </a:path>
              <a:path w="152400" h="1189989">
                <a:moveTo>
                  <a:pt x="76200" y="265430"/>
                </a:moveTo>
                <a:lnTo>
                  <a:pt x="76200" y="302260"/>
                </a:lnTo>
              </a:path>
              <a:path w="152400" h="1189989">
                <a:moveTo>
                  <a:pt x="76200" y="331470"/>
                </a:moveTo>
                <a:lnTo>
                  <a:pt x="76200" y="368300"/>
                </a:lnTo>
              </a:path>
              <a:path w="152400" h="1189989">
                <a:moveTo>
                  <a:pt x="76200" y="397510"/>
                </a:moveTo>
                <a:lnTo>
                  <a:pt x="76200" y="435610"/>
                </a:lnTo>
              </a:path>
              <a:path w="152400" h="1189989">
                <a:moveTo>
                  <a:pt x="76200" y="463550"/>
                </a:moveTo>
                <a:lnTo>
                  <a:pt x="76200" y="501650"/>
                </a:lnTo>
              </a:path>
              <a:path w="152400" h="1189989">
                <a:moveTo>
                  <a:pt x="76200" y="529589"/>
                </a:moveTo>
                <a:lnTo>
                  <a:pt x="76200" y="567689"/>
                </a:lnTo>
              </a:path>
              <a:path w="152400" h="1189989">
                <a:moveTo>
                  <a:pt x="64769" y="589280"/>
                </a:moveTo>
                <a:lnTo>
                  <a:pt x="57407" y="590966"/>
                </a:lnTo>
                <a:lnTo>
                  <a:pt x="48736" y="592296"/>
                </a:lnTo>
                <a:lnTo>
                  <a:pt x="38873" y="593387"/>
                </a:lnTo>
                <a:lnTo>
                  <a:pt x="27940" y="594360"/>
                </a:lnTo>
              </a:path>
              <a:path w="152400" h="1189989">
                <a:moveTo>
                  <a:pt x="0" y="595630"/>
                </a:moveTo>
                <a:lnTo>
                  <a:pt x="10239" y="595848"/>
                </a:lnTo>
                <a:lnTo>
                  <a:pt x="20002" y="596423"/>
                </a:lnTo>
                <a:lnTo>
                  <a:pt x="29289" y="597237"/>
                </a:lnTo>
                <a:lnTo>
                  <a:pt x="38100" y="598170"/>
                </a:lnTo>
              </a:path>
              <a:path w="152400" h="1189989">
                <a:moveTo>
                  <a:pt x="66040" y="601980"/>
                </a:moveTo>
                <a:lnTo>
                  <a:pt x="72390" y="604520"/>
                </a:lnTo>
                <a:lnTo>
                  <a:pt x="76200" y="605789"/>
                </a:lnTo>
                <a:lnTo>
                  <a:pt x="76200" y="608330"/>
                </a:lnTo>
                <a:lnTo>
                  <a:pt x="76200" y="633730"/>
                </a:lnTo>
              </a:path>
              <a:path w="152400" h="1189989">
                <a:moveTo>
                  <a:pt x="76200" y="662939"/>
                </a:moveTo>
                <a:lnTo>
                  <a:pt x="76200" y="701039"/>
                </a:lnTo>
              </a:path>
              <a:path w="152400" h="1189989">
                <a:moveTo>
                  <a:pt x="76200" y="728980"/>
                </a:moveTo>
                <a:lnTo>
                  <a:pt x="76200" y="767080"/>
                </a:lnTo>
              </a:path>
              <a:path w="152400" h="1189989">
                <a:moveTo>
                  <a:pt x="76200" y="795020"/>
                </a:moveTo>
                <a:lnTo>
                  <a:pt x="76200" y="833120"/>
                </a:lnTo>
              </a:path>
              <a:path w="152400" h="1189989">
                <a:moveTo>
                  <a:pt x="76200" y="861060"/>
                </a:moveTo>
                <a:lnTo>
                  <a:pt x="76200" y="899160"/>
                </a:lnTo>
              </a:path>
              <a:path w="152400" h="1189989">
                <a:moveTo>
                  <a:pt x="76200" y="927100"/>
                </a:moveTo>
                <a:lnTo>
                  <a:pt x="76200" y="965200"/>
                </a:lnTo>
              </a:path>
              <a:path w="152400" h="1189989">
                <a:moveTo>
                  <a:pt x="76200" y="994410"/>
                </a:moveTo>
                <a:lnTo>
                  <a:pt x="76200" y="1031239"/>
                </a:lnTo>
              </a:path>
              <a:path w="152400" h="1189989">
                <a:moveTo>
                  <a:pt x="76200" y="1060450"/>
                </a:moveTo>
                <a:lnTo>
                  <a:pt x="76200" y="1097280"/>
                </a:lnTo>
              </a:path>
              <a:path w="152400" h="1189989">
                <a:moveTo>
                  <a:pt x="76200" y="1126489"/>
                </a:moveTo>
                <a:lnTo>
                  <a:pt x="76200" y="1164589"/>
                </a:lnTo>
              </a:path>
              <a:path w="152400" h="1189989">
                <a:moveTo>
                  <a:pt x="88900" y="1184910"/>
                </a:moveTo>
                <a:lnTo>
                  <a:pt x="96262" y="1186596"/>
                </a:lnTo>
                <a:lnTo>
                  <a:pt x="104933" y="1187926"/>
                </a:lnTo>
                <a:lnTo>
                  <a:pt x="114796" y="1189017"/>
                </a:lnTo>
                <a:lnTo>
                  <a:pt x="125730" y="1189989"/>
                </a:lnTo>
              </a:path>
            </a:pathLst>
          </a:custGeom>
          <a:ln w="9344">
            <a:solidFill>
              <a:srgbClr val="FF0000"/>
            </a:solidFill>
          </a:ln>
        </p:spPr>
        <p:txBody>
          <a:bodyPr wrap="square" lIns="0" tIns="0" rIns="0" bIns="0" rtlCol="0"/>
          <a:lstStyle/>
          <a:p>
            <a:endParaRPr/>
          </a:p>
        </p:txBody>
      </p:sp>
      <p:sp>
        <p:nvSpPr>
          <p:cNvPr id="37" name="Rectangle 36">
            <a:extLst>
              <a:ext uri="{FF2B5EF4-FFF2-40B4-BE49-F238E27FC236}">
                <a16:creationId xmlns:a16="http://schemas.microsoft.com/office/drawing/2014/main" id="{6CC60B57-9A63-374E-9D5D-A58F97DC7017}"/>
              </a:ext>
            </a:extLst>
          </p:cNvPr>
          <p:cNvSpPr/>
          <p:nvPr/>
        </p:nvSpPr>
        <p:spPr>
          <a:xfrm>
            <a:off x="0" y="6690954"/>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0077" y="807973"/>
            <a:ext cx="8751846" cy="622222"/>
          </a:xfrm>
          <a:prstGeom prst="rect">
            <a:avLst/>
          </a:prstGeom>
        </p:spPr>
        <p:txBody>
          <a:bodyPr vert="horz" wrap="square" lIns="0" tIns="12700" rIns="0" bIns="0" rtlCol="0" anchor="ctr">
            <a:spAutoFit/>
          </a:bodyPr>
          <a:lstStyle/>
          <a:p>
            <a:pPr marL="12701"/>
            <a:r>
              <a:rPr dirty="0">
                <a:solidFill>
                  <a:srgbClr val="0000CC"/>
                </a:solidFill>
                <a:latin typeface="Arial MT"/>
              </a:rPr>
              <a:t>Peterson’s Solution</a:t>
            </a:r>
            <a:r>
              <a:rPr lang="en-US" dirty="0">
                <a:solidFill>
                  <a:srgbClr val="0000CC"/>
                </a:solidFill>
                <a:latin typeface="Arial MT"/>
              </a:rPr>
              <a:t> (Two Process)</a:t>
            </a:r>
            <a:endParaRPr dirty="0">
              <a:solidFill>
                <a:srgbClr val="0000CC"/>
              </a:solidFill>
              <a:latin typeface="Arial MT"/>
            </a:endParaRPr>
          </a:p>
        </p:txBody>
      </p:sp>
      <p:sp>
        <p:nvSpPr>
          <p:cNvPr id="9" name="object 9"/>
          <p:cNvSpPr txBox="1">
            <a:spLocks noGrp="1"/>
          </p:cNvSpPr>
          <p:nvPr>
            <p:ph type="sldNum" sz="quarter" idx="12"/>
          </p:nvPr>
        </p:nvSpPr>
        <p:spPr>
          <a:xfrm>
            <a:off x="9444355" y="7162424"/>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gn="r">
              <a:lnSpc>
                <a:spcPts val="1645"/>
              </a:lnSpc>
            </a:pPr>
            <a:fld id="{81D60167-4931-47E6-BA6A-407CBD079E47}" type="slidenum">
              <a:rPr lang="en-IN" smtClean="0"/>
              <a:pPr marL="136535" algn="r">
                <a:lnSpc>
                  <a:spcPts val="1645"/>
                </a:lnSpc>
              </a:pPr>
              <a:t>15</a:t>
            </a:fld>
            <a:endParaRPr dirty="0"/>
          </a:p>
        </p:txBody>
      </p:sp>
      <p:sp>
        <p:nvSpPr>
          <p:cNvPr id="3" name="object 3"/>
          <p:cNvSpPr txBox="1"/>
          <p:nvPr/>
        </p:nvSpPr>
        <p:spPr>
          <a:xfrm>
            <a:off x="1828800" y="2269332"/>
            <a:ext cx="3886200" cy="2823978"/>
          </a:xfrm>
          <a:prstGeom prst="rect">
            <a:avLst/>
          </a:prstGeom>
          <a:ln w="28393">
            <a:solidFill>
              <a:srgbClr val="3333FF"/>
            </a:solidFill>
          </a:ln>
        </p:spPr>
        <p:txBody>
          <a:bodyPr vert="horz" wrap="square" lIns="0" tIns="45720" rIns="0" bIns="0" rtlCol="0">
            <a:spAutoFit/>
          </a:bodyPr>
          <a:lstStyle/>
          <a:p>
            <a:pPr marL="90177">
              <a:spcBef>
                <a:spcPts val="360"/>
              </a:spcBef>
            </a:pPr>
            <a:r>
              <a:rPr spc="-15" dirty="0">
                <a:latin typeface="Arial MT"/>
                <a:cs typeface="Arial MT"/>
              </a:rPr>
              <a:t>while(1){</a:t>
            </a:r>
            <a:endParaRPr dirty="0">
              <a:latin typeface="Arial MT"/>
              <a:cs typeface="Arial MT"/>
            </a:endParaRPr>
          </a:p>
          <a:p>
            <a:pPr marL="345465" marR="878902"/>
            <a:r>
              <a:rPr spc="-10" dirty="0">
                <a:latin typeface="Arial MT"/>
                <a:cs typeface="Arial MT"/>
              </a:rPr>
              <a:t>p1_wants_to_enter</a:t>
            </a:r>
            <a:r>
              <a:rPr spc="-40" dirty="0">
                <a:latin typeface="Arial MT"/>
                <a:cs typeface="Arial MT"/>
              </a:rPr>
              <a:t> </a:t>
            </a:r>
            <a:r>
              <a:rPr dirty="0">
                <a:latin typeface="Arial MT"/>
                <a:cs typeface="Arial MT"/>
              </a:rPr>
              <a:t>=</a:t>
            </a:r>
            <a:r>
              <a:rPr spc="-55" dirty="0">
                <a:latin typeface="Arial MT"/>
                <a:cs typeface="Arial MT"/>
              </a:rPr>
              <a:t> </a:t>
            </a:r>
            <a:r>
              <a:rPr spc="-15" dirty="0">
                <a:latin typeface="Arial MT"/>
                <a:cs typeface="Arial MT"/>
              </a:rPr>
              <a:t>True </a:t>
            </a:r>
            <a:r>
              <a:rPr spc="-484" dirty="0">
                <a:latin typeface="Arial MT"/>
                <a:cs typeface="Arial MT"/>
              </a:rPr>
              <a:t> </a:t>
            </a:r>
            <a:r>
              <a:rPr spc="-5" dirty="0">
                <a:latin typeface="Arial MT"/>
                <a:cs typeface="Arial MT"/>
              </a:rPr>
              <a:t>favored</a:t>
            </a:r>
            <a:r>
              <a:rPr spc="-10" dirty="0">
                <a:latin typeface="Arial MT"/>
                <a:cs typeface="Arial MT"/>
              </a:rPr>
              <a:t> </a:t>
            </a:r>
            <a:r>
              <a:rPr dirty="0">
                <a:latin typeface="Arial MT"/>
                <a:cs typeface="Arial MT"/>
              </a:rPr>
              <a:t>=</a:t>
            </a:r>
            <a:r>
              <a:rPr spc="5" dirty="0">
                <a:latin typeface="Arial MT"/>
                <a:cs typeface="Arial MT"/>
              </a:rPr>
              <a:t> </a:t>
            </a:r>
            <a:r>
              <a:rPr dirty="0">
                <a:latin typeface="Arial MT"/>
                <a:cs typeface="Arial MT"/>
              </a:rPr>
              <a:t>2</a:t>
            </a:r>
          </a:p>
          <a:p>
            <a:pPr>
              <a:spcBef>
                <a:spcPts val="30"/>
              </a:spcBef>
            </a:pPr>
            <a:endParaRPr sz="1851" dirty="0">
              <a:latin typeface="Arial MT"/>
              <a:cs typeface="Arial MT"/>
            </a:endParaRPr>
          </a:p>
          <a:p>
            <a:pPr marL="1050364" marR="413413" indent="-704900"/>
            <a:r>
              <a:rPr spc="-40" dirty="0">
                <a:latin typeface="Arial MT"/>
                <a:cs typeface="Arial MT"/>
              </a:rPr>
              <a:t>w</a:t>
            </a:r>
            <a:r>
              <a:rPr spc="-5" dirty="0">
                <a:latin typeface="Arial MT"/>
                <a:cs typeface="Arial MT"/>
              </a:rPr>
              <a:t>hi</a:t>
            </a:r>
            <a:r>
              <a:rPr spc="-10" dirty="0">
                <a:latin typeface="Arial MT"/>
                <a:cs typeface="Arial MT"/>
              </a:rPr>
              <a:t>l</a:t>
            </a:r>
            <a:r>
              <a:rPr dirty="0">
                <a:latin typeface="Arial MT"/>
                <a:cs typeface="Arial MT"/>
              </a:rPr>
              <a:t>e</a:t>
            </a:r>
            <a:r>
              <a:rPr spc="-5" dirty="0">
                <a:latin typeface="Arial MT"/>
                <a:cs typeface="Arial MT"/>
              </a:rPr>
              <a:t> </a:t>
            </a:r>
            <a:r>
              <a:rPr dirty="0">
                <a:latin typeface="Arial MT"/>
                <a:cs typeface="Arial MT"/>
              </a:rPr>
              <a:t>(</a:t>
            </a:r>
            <a:r>
              <a:rPr spc="-15" dirty="0">
                <a:latin typeface="Arial MT"/>
                <a:cs typeface="Arial MT"/>
              </a:rPr>
              <a:t>p</a:t>
            </a:r>
            <a:r>
              <a:rPr spc="-5" dirty="0">
                <a:latin typeface="Arial MT"/>
                <a:cs typeface="Arial MT"/>
              </a:rPr>
              <a:t>2_</a:t>
            </a:r>
            <a:r>
              <a:rPr spc="-40" dirty="0">
                <a:latin typeface="Arial MT"/>
                <a:cs typeface="Arial MT"/>
              </a:rPr>
              <a:t>w</a:t>
            </a:r>
            <a:r>
              <a:rPr spc="-15" dirty="0">
                <a:latin typeface="Arial MT"/>
                <a:cs typeface="Arial MT"/>
              </a:rPr>
              <a:t>a</a:t>
            </a:r>
            <a:r>
              <a:rPr spc="-5" dirty="0">
                <a:latin typeface="Arial MT"/>
                <a:cs typeface="Arial MT"/>
              </a:rPr>
              <a:t>nts_to_</a:t>
            </a:r>
            <a:r>
              <a:rPr spc="-15" dirty="0">
                <a:latin typeface="Arial MT"/>
                <a:cs typeface="Arial MT"/>
              </a:rPr>
              <a:t>e</a:t>
            </a:r>
            <a:r>
              <a:rPr spc="-5" dirty="0">
                <a:latin typeface="Arial MT"/>
                <a:cs typeface="Arial MT"/>
              </a:rPr>
              <a:t>nte</a:t>
            </a:r>
            <a:r>
              <a:rPr dirty="0">
                <a:latin typeface="Arial MT"/>
                <a:cs typeface="Arial MT"/>
              </a:rPr>
              <a:t>r</a:t>
            </a:r>
            <a:r>
              <a:rPr spc="-110" dirty="0">
                <a:latin typeface="Arial MT"/>
                <a:cs typeface="Arial MT"/>
              </a:rPr>
              <a:t> </a:t>
            </a:r>
            <a:r>
              <a:rPr spc="-5" dirty="0">
                <a:latin typeface="Arial MT"/>
                <a:cs typeface="Arial MT"/>
              </a:rPr>
              <a:t>AND  favored</a:t>
            </a:r>
            <a:r>
              <a:rPr spc="-10" dirty="0">
                <a:latin typeface="Arial MT"/>
                <a:cs typeface="Arial MT"/>
              </a:rPr>
              <a:t> </a:t>
            </a:r>
            <a:r>
              <a:rPr dirty="0">
                <a:latin typeface="Arial MT"/>
                <a:cs typeface="Arial MT"/>
              </a:rPr>
              <a:t>=</a:t>
            </a:r>
            <a:r>
              <a:rPr lang="en-US" dirty="0">
                <a:latin typeface="Arial MT"/>
                <a:cs typeface="Arial MT"/>
              </a:rPr>
              <a:t>=</a:t>
            </a:r>
            <a:r>
              <a:rPr dirty="0">
                <a:latin typeface="Arial MT"/>
                <a:cs typeface="Arial MT"/>
              </a:rPr>
              <a:t> </a:t>
            </a:r>
            <a:r>
              <a:rPr spc="-5" dirty="0">
                <a:latin typeface="Arial MT"/>
                <a:cs typeface="Arial MT"/>
              </a:rPr>
              <a:t>2)</a:t>
            </a:r>
            <a:r>
              <a:rPr spc="-5" dirty="0">
                <a:solidFill>
                  <a:srgbClr val="FF0000"/>
                </a:solidFill>
                <a:latin typeface="Arial MT"/>
                <a:cs typeface="Arial MT"/>
              </a:rPr>
              <a:t>;</a:t>
            </a:r>
            <a:endParaRPr dirty="0">
              <a:solidFill>
                <a:srgbClr val="FF0000"/>
              </a:solidFill>
              <a:latin typeface="Arial MT"/>
              <a:cs typeface="Arial MT"/>
            </a:endParaRPr>
          </a:p>
          <a:p>
            <a:pPr marL="345465" marR="779200"/>
            <a:r>
              <a:rPr i="1" spc="-5" dirty="0">
                <a:solidFill>
                  <a:srgbClr val="FF0000"/>
                </a:solidFill>
                <a:latin typeface="Arial"/>
                <a:cs typeface="Arial"/>
              </a:rPr>
              <a:t>critical </a:t>
            </a:r>
            <a:r>
              <a:rPr i="1" dirty="0">
                <a:solidFill>
                  <a:srgbClr val="FF0000"/>
                </a:solidFill>
                <a:latin typeface="Arial"/>
                <a:cs typeface="Arial"/>
              </a:rPr>
              <a:t>section </a:t>
            </a:r>
            <a:r>
              <a:rPr i="1" spc="5" dirty="0">
                <a:solidFill>
                  <a:srgbClr val="FF0000"/>
                </a:solidFill>
                <a:latin typeface="Arial"/>
                <a:cs typeface="Arial"/>
              </a:rPr>
              <a:t> </a:t>
            </a:r>
            <a:r>
              <a:rPr spc="-10" dirty="0">
                <a:latin typeface="Arial MT"/>
                <a:cs typeface="Arial MT"/>
              </a:rPr>
              <a:t>p1_wants_to_enter </a:t>
            </a:r>
            <a:r>
              <a:rPr dirty="0">
                <a:latin typeface="Arial MT"/>
                <a:cs typeface="Arial MT"/>
              </a:rPr>
              <a:t>= </a:t>
            </a:r>
            <a:r>
              <a:rPr spc="-5" dirty="0">
                <a:latin typeface="Arial MT"/>
                <a:cs typeface="Arial MT"/>
              </a:rPr>
              <a:t>False </a:t>
            </a:r>
            <a:r>
              <a:rPr spc="-490" dirty="0">
                <a:latin typeface="Arial MT"/>
                <a:cs typeface="Arial MT"/>
              </a:rPr>
              <a:t> </a:t>
            </a:r>
            <a:r>
              <a:rPr i="1" spc="-10" dirty="0">
                <a:solidFill>
                  <a:srgbClr val="B2B2B2"/>
                </a:solidFill>
                <a:latin typeface="Arial"/>
                <a:cs typeface="Arial"/>
              </a:rPr>
              <a:t>other</a:t>
            </a:r>
            <a:r>
              <a:rPr i="1" dirty="0">
                <a:solidFill>
                  <a:srgbClr val="B2B2B2"/>
                </a:solidFill>
                <a:latin typeface="Arial"/>
                <a:cs typeface="Arial"/>
              </a:rPr>
              <a:t> </a:t>
            </a:r>
            <a:r>
              <a:rPr i="1" spc="-10" dirty="0">
                <a:solidFill>
                  <a:srgbClr val="B2B2B2"/>
                </a:solidFill>
                <a:latin typeface="Arial"/>
                <a:cs typeface="Arial"/>
              </a:rPr>
              <a:t>code</a:t>
            </a:r>
            <a:endParaRPr dirty="0">
              <a:latin typeface="Arial"/>
              <a:cs typeface="Arial"/>
            </a:endParaRPr>
          </a:p>
          <a:p>
            <a:pPr marL="90177"/>
            <a:r>
              <a:rPr dirty="0">
                <a:latin typeface="Arial MT"/>
                <a:cs typeface="Arial MT"/>
              </a:rPr>
              <a:t>}</a:t>
            </a:r>
          </a:p>
        </p:txBody>
      </p:sp>
      <p:sp>
        <p:nvSpPr>
          <p:cNvPr id="4" name="object 4"/>
          <p:cNvSpPr txBox="1"/>
          <p:nvPr/>
        </p:nvSpPr>
        <p:spPr>
          <a:xfrm>
            <a:off x="1906270" y="200898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1</a:t>
            </a:r>
            <a:endParaRPr>
              <a:latin typeface="Arial MT"/>
              <a:cs typeface="Arial MT"/>
            </a:endParaRPr>
          </a:p>
        </p:txBody>
      </p:sp>
      <p:sp>
        <p:nvSpPr>
          <p:cNvPr id="5" name="object 5"/>
          <p:cNvSpPr txBox="1"/>
          <p:nvPr/>
        </p:nvSpPr>
        <p:spPr>
          <a:xfrm>
            <a:off x="3429001" y="1812134"/>
            <a:ext cx="5181600" cy="323165"/>
          </a:xfrm>
          <a:prstGeom prst="rect">
            <a:avLst/>
          </a:prstGeom>
          <a:ln w="28393">
            <a:solidFill>
              <a:srgbClr val="00AFEF"/>
            </a:solidFill>
          </a:ln>
        </p:spPr>
        <p:txBody>
          <a:bodyPr vert="horz" wrap="square" lIns="0" tIns="45720" rIns="0" bIns="0" rtlCol="0">
            <a:spAutoFit/>
          </a:bodyPr>
          <a:lstStyle/>
          <a:p>
            <a:pPr marL="162571">
              <a:spcBef>
                <a:spcPts val="360"/>
              </a:spcBef>
            </a:pPr>
            <a:r>
              <a:rPr spc="-15" dirty="0">
                <a:latin typeface="Arial MT"/>
                <a:cs typeface="Arial MT"/>
              </a:rPr>
              <a:t>p2_wants_to_enter, p1_wants_to_enter, </a:t>
            </a:r>
            <a:r>
              <a:rPr spc="-5" dirty="0">
                <a:latin typeface="Arial MT"/>
                <a:cs typeface="Arial MT"/>
              </a:rPr>
              <a:t>favored</a:t>
            </a:r>
            <a:endParaRPr>
              <a:latin typeface="Arial MT"/>
              <a:cs typeface="Arial MT"/>
            </a:endParaRPr>
          </a:p>
        </p:txBody>
      </p:sp>
      <p:sp>
        <p:nvSpPr>
          <p:cNvPr id="6" name="object 6"/>
          <p:cNvSpPr txBox="1"/>
          <p:nvPr/>
        </p:nvSpPr>
        <p:spPr>
          <a:xfrm>
            <a:off x="5182872" y="1551783"/>
            <a:ext cx="1604645" cy="289823"/>
          </a:xfrm>
          <a:prstGeom prst="rect">
            <a:avLst/>
          </a:prstGeom>
        </p:spPr>
        <p:txBody>
          <a:bodyPr vert="horz" wrap="square" lIns="0" tIns="12700" rIns="0" bIns="0" rtlCol="0">
            <a:spAutoFit/>
          </a:bodyPr>
          <a:lstStyle/>
          <a:p>
            <a:pPr marL="12701">
              <a:spcBef>
                <a:spcPts val="100"/>
              </a:spcBef>
            </a:pPr>
            <a:r>
              <a:rPr spc="-10" dirty="0">
                <a:latin typeface="Arial MT"/>
                <a:cs typeface="Arial MT"/>
              </a:rPr>
              <a:t>globally</a:t>
            </a:r>
            <a:r>
              <a:rPr spc="-70" dirty="0">
                <a:latin typeface="Arial MT"/>
                <a:cs typeface="Arial MT"/>
              </a:rPr>
              <a:t> </a:t>
            </a:r>
            <a:r>
              <a:rPr spc="-10" dirty="0">
                <a:latin typeface="Arial MT"/>
                <a:cs typeface="Arial MT"/>
              </a:rPr>
              <a:t>defined</a:t>
            </a:r>
            <a:endParaRPr>
              <a:latin typeface="Arial MT"/>
              <a:cs typeface="Arial MT"/>
            </a:endParaRPr>
          </a:p>
        </p:txBody>
      </p:sp>
      <p:sp>
        <p:nvSpPr>
          <p:cNvPr id="7" name="object 7"/>
          <p:cNvSpPr txBox="1"/>
          <p:nvPr/>
        </p:nvSpPr>
        <p:spPr>
          <a:xfrm>
            <a:off x="6248400" y="2276952"/>
            <a:ext cx="3886200" cy="2825261"/>
          </a:xfrm>
          <a:prstGeom prst="rect">
            <a:avLst/>
          </a:prstGeom>
          <a:ln w="28393">
            <a:solidFill>
              <a:srgbClr val="00AF4F"/>
            </a:solidFill>
          </a:ln>
        </p:spPr>
        <p:txBody>
          <a:bodyPr vert="horz" wrap="square" lIns="0" tIns="46990" rIns="0" bIns="0" rtlCol="0">
            <a:spAutoFit/>
          </a:bodyPr>
          <a:lstStyle/>
          <a:p>
            <a:pPr marL="88907">
              <a:spcBef>
                <a:spcPts val="370"/>
              </a:spcBef>
            </a:pPr>
            <a:r>
              <a:rPr spc="-10" dirty="0">
                <a:latin typeface="Arial MT"/>
                <a:cs typeface="Arial MT"/>
              </a:rPr>
              <a:t>while(1){</a:t>
            </a:r>
            <a:endParaRPr dirty="0">
              <a:latin typeface="Arial MT"/>
              <a:cs typeface="Arial MT"/>
            </a:endParaRPr>
          </a:p>
          <a:p>
            <a:pPr marL="344830" marR="878902"/>
            <a:r>
              <a:rPr spc="-10" dirty="0">
                <a:latin typeface="Arial MT"/>
                <a:cs typeface="Arial MT"/>
              </a:rPr>
              <a:t>p2_wants_to_enter</a:t>
            </a:r>
            <a:r>
              <a:rPr spc="-45" dirty="0">
                <a:latin typeface="Arial MT"/>
                <a:cs typeface="Arial MT"/>
              </a:rPr>
              <a:t> </a:t>
            </a:r>
            <a:r>
              <a:rPr dirty="0">
                <a:latin typeface="Arial MT"/>
                <a:cs typeface="Arial MT"/>
              </a:rPr>
              <a:t>=</a:t>
            </a:r>
            <a:r>
              <a:rPr spc="-55" dirty="0">
                <a:latin typeface="Arial MT"/>
                <a:cs typeface="Arial MT"/>
              </a:rPr>
              <a:t> </a:t>
            </a:r>
            <a:r>
              <a:rPr spc="-15" dirty="0">
                <a:latin typeface="Arial MT"/>
                <a:cs typeface="Arial MT"/>
              </a:rPr>
              <a:t>True </a:t>
            </a:r>
            <a:r>
              <a:rPr spc="-484" dirty="0">
                <a:latin typeface="Arial MT"/>
                <a:cs typeface="Arial MT"/>
              </a:rPr>
              <a:t> </a:t>
            </a:r>
            <a:r>
              <a:rPr spc="-10" dirty="0">
                <a:latin typeface="Arial MT"/>
                <a:cs typeface="Arial MT"/>
              </a:rPr>
              <a:t>favored </a:t>
            </a:r>
            <a:r>
              <a:rPr dirty="0">
                <a:latin typeface="Arial MT"/>
                <a:cs typeface="Arial MT"/>
              </a:rPr>
              <a:t>= 1</a:t>
            </a:r>
          </a:p>
          <a:p>
            <a:pPr>
              <a:spcBef>
                <a:spcPts val="30"/>
              </a:spcBef>
            </a:pPr>
            <a:endParaRPr sz="1851" dirty="0">
              <a:latin typeface="Arial MT"/>
              <a:cs typeface="Arial MT"/>
            </a:endParaRPr>
          </a:p>
          <a:p>
            <a:pPr marL="1049094" marR="413413" indent="-703630"/>
            <a:r>
              <a:rPr spc="-40" dirty="0">
                <a:latin typeface="Arial MT"/>
                <a:cs typeface="Arial MT"/>
              </a:rPr>
              <a:t>w</a:t>
            </a:r>
            <a:r>
              <a:rPr spc="-5" dirty="0">
                <a:latin typeface="Arial MT"/>
                <a:cs typeface="Arial MT"/>
              </a:rPr>
              <a:t>h</a:t>
            </a:r>
            <a:r>
              <a:rPr spc="-10" dirty="0">
                <a:latin typeface="Arial MT"/>
                <a:cs typeface="Arial MT"/>
              </a:rPr>
              <a:t>i</a:t>
            </a:r>
            <a:r>
              <a:rPr spc="-5" dirty="0">
                <a:latin typeface="Arial MT"/>
                <a:cs typeface="Arial MT"/>
              </a:rPr>
              <a:t>l</a:t>
            </a:r>
            <a:r>
              <a:rPr dirty="0">
                <a:latin typeface="Arial MT"/>
                <a:cs typeface="Arial MT"/>
              </a:rPr>
              <a:t>e</a:t>
            </a:r>
            <a:r>
              <a:rPr spc="-5" dirty="0">
                <a:latin typeface="Arial MT"/>
                <a:cs typeface="Arial MT"/>
              </a:rPr>
              <a:t> </a:t>
            </a:r>
            <a:r>
              <a:rPr dirty="0">
                <a:latin typeface="Arial MT"/>
                <a:cs typeface="Arial MT"/>
              </a:rPr>
              <a:t>(</a:t>
            </a:r>
            <a:r>
              <a:rPr spc="-15" dirty="0">
                <a:latin typeface="Arial MT"/>
                <a:cs typeface="Arial MT"/>
              </a:rPr>
              <a:t>p</a:t>
            </a:r>
            <a:r>
              <a:rPr spc="-5" dirty="0">
                <a:latin typeface="Arial MT"/>
                <a:cs typeface="Arial MT"/>
              </a:rPr>
              <a:t>1_</a:t>
            </a:r>
            <a:r>
              <a:rPr spc="-40" dirty="0">
                <a:latin typeface="Arial MT"/>
                <a:cs typeface="Arial MT"/>
              </a:rPr>
              <a:t>w</a:t>
            </a:r>
            <a:r>
              <a:rPr spc="-15" dirty="0">
                <a:latin typeface="Arial MT"/>
                <a:cs typeface="Arial MT"/>
              </a:rPr>
              <a:t>a</a:t>
            </a:r>
            <a:r>
              <a:rPr spc="-5" dirty="0">
                <a:latin typeface="Arial MT"/>
                <a:cs typeface="Arial MT"/>
              </a:rPr>
              <a:t>nts_to_</a:t>
            </a:r>
            <a:r>
              <a:rPr spc="-15" dirty="0">
                <a:latin typeface="Arial MT"/>
                <a:cs typeface="Arial MT"/>
              </a:rPr>
              <a:t>e</a:t>
            </a:r>
            <a:r>
              <a:rPr spc="-5" dirty="0">
                <a:latin typeface="Arial MT"/>
                <a:cs typeface="Arial MT"/>
              </a:rPr>
              <a:t>nte</a:t>
            </a:r>
            <a:r>
              <a:rPr dirty="0">
                <a:latin typeface="Arial MT"/>
                <a:cs typeface="Arial MT"/>
              </a:rPr>
              <a:t>r</a:t>
            </a:r>
            <a:r>
              <a:rPr spc="-110" dirty="0">
                <a:latin typeface="Arial MT"/>
                <a:cs typeface="Arial MT"/>
              </a:rPr>
              <a:t> </a:t>
            </a:r>
            <a:r>
              <a:rPr spc="-5" dirty="0">
                <a:latin typeface="Arial MT"/>
                <a:cs typeface="Arial MT"/>
              </a:rPr>
              <a:t>AND  favored</a:t>
            </a:r>
            <a:r>
              <a:rPr spc="-10" dirty="0">
                <a:latin typeface="Arial MT"/>
                <a:cs typeface="Arial MT"/>
              </a:rPr>
              <a:t> </a:t>
            </a:r>
            <a:r>
              <a:rPr dirty="0">
                <a:latin typeface="Arial MT"/>
                <a:cs typeface="Arial MT"/>
              </a:rPr>
              <a:t>=</a:t>
            </a:r>
            <a:r>
              <a:rPr lang="en-US" dirty="0">
                <a:latin typeface="Arial MT"/>
                <a:cs typeface="Arial MT"/>
              </a:rPr>
              <a:t>=</a:t>
            </a:r>
            <a:r>
              <a:rPr spc="-5" dirty="0">
                <a:latin typeface="Arial MT"/>
                <a:cs typeface="Arial MT"/>
              </a:rPr>
              <a:t> 1)</a:t>
            </a:r>
            <a:r>
              <a:rPr spc="-5" dirty="0">
                <a:solidFill>
                  <a:srgbClr val="FF0000"/>
                </a:solidFill>
                <a:latin typeface="Arial MT"/>
                <a:cs typeface="Arial MT"/>
              </a:rPr>
              <a:t>;</a:t>
            </a:r>
            <a:endParaRPr dirty="0">
              <a:solidFill>
                <a:srgbClr val="FF0000"/>
              </a:solidFill>
              <a:latin typeface="Arial MT"/>
              <a:cs typeface="Arial MT"/>
            </a:endParaRPr>
          </a:p>
          <a:p>
            <a:pPr marL="344830" marR="779200"/>
            <a:r>
              <a:rPr i="1" spc="-5" dirty="0">
                <a:solidFill>
                  <a:srgbClr val="FF0000"/>
                </a:solidFill>
                <a:latin typeface="Arial"/>
                <a:cs typeface="Arial"/>
              </a:rPr>
              <a:t>critical section </a:t>
            </a:r>
            <a:r>
              <a:rPr i="1" dirty="0">
                <a:solidFill>
                  <a:srgbClr val="FF0000"/>
                </a:solidFill>
                <a:latin typeface="Arial"/>
                <a:cs typeface="Arial"/>
              </a:rPr>
              <a:t> </a:t>
            </a:r>
            <a:r>
              <a:rPr spc="-10" dirty="0">
                <a:latin typeface="Arial MT"/>
                <a:cs typeface="Arial MT"/>
              </a:rPr>
              <a:t>p2_wants_to_enter </a:t>
            </a:r>
            <a:r>
              <a:rPr dirty="0">
                <a:latin typeface="Arial MT"/>
                <a:cs typeface="Arial MT"/>
              </a:rPr>
              <a:t>= </a:t>
            </a:r>
            <a:r>
              <a:rPr spc="-5" dirty="0">
                <a:latin typeface="Arial MT"/>
                <a:cs typeface="Arial MT"/>
              </a:rPr>
              <a:t>False </a:t>
            </a:r>
            <a:r>
              <a:rPr spc="-490" dirty="0">
                <a:latin typeface="Arial MT"/>
                <a:cs typeface="Arial MT"/>
              </a:rPr>
              <a:t> </a:t>
            </a:r>
            <a:r>
              <a:rPr i="1" spc="-10" dirty="0">
                <a:solidFill>
                  <a:srgbClr val="B2B2B2"/>
                </a:solidFill>
                <a:latin typeface="Arial"/>
                <a:cs typeface="Arial"/>
              </a:rPr>
              <a:t>other</a:t>
            </a:r>
            <a:r>
              <a:rPr i="1" dirty="0">
                <a:solidFill>
                  <a:srgbClr val="B2B2B2"/>
                </a:solidFill>
                <a:latin typeface="Arial"/>
                <a:cs typeface="Arial"/>
              </a:rPr>
              <a:t> </a:t>
            </a:r>
            <a:r>
              <a:rPr i="1" spc="-10" dirty="0">
                <a:solidFill>
                  <a:srgbClr val="B2B2B2"/>
                </a:solidFill>
                <a:latin typeface="Arial"/>
                <a:cs typeface="Arial"/>
              </a:rPr>
              <a:t>code</a:t>
            </a:r>
            <a:endParaRPr dirty="0">
              <a:latin typeface="Arial"/>
              <a:cs typeface="Arial"/>
            </a:endParaRPr>
          </a:p>
          <a:p>
            <a:pPr marL="88907"/>
            <a:r>
              <a:rPr dirty="0">
                <a:latin typeface="Arial MT"/>
                <a:cs typeface="Arial MT"/>
              </a:rPr>
              <a:t>}</a:t>
            </a:r>
          </a:p>
        </p:txBody>
      </p:sp>
      <p:sp>
        <p:nvSpPr>
          <p:cNvPr id="8" name="object 8"/>
          <p:cNvSpPr txBox="1"/>
          <p:nvPr/>
        </p:nvSpPr>
        <p:spPr>
          <a:xfrm>
            <a:off x="8924290" y="201787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2</a:t>
            </a:r>
            <a:endParaRPr>
              <a:latin typeface="Arial MT"/>
              <a:cs typeface="Arial MT"/>
            </a:endParaRPr>
          </a:p>
        </p:txBody>
      </p:sp>
      <p:sp>
        <p:nvSpPr>
          <p:cNvPr id="10" name="Rectangle 9">
            <a:extLst>
              <a:ext uri="{FF2B5EF4-FFF2-40B4-BE49-F238E27FC236}">
                <a16:creationId xmlns:a16="http://schemas.microsoft.com/office/drawing/2014/main" id="{96E6C7C1-412D-594A-94DB-44D7E6CB37F5}"/>
              </a:ext>
            </a:extLst>
          </p:cNvPr>
          <p:cNvSpPr/>
          <p:nvPr/>
        </p:nvSpPr>
        <p:spPr>
          <a:xfrm>
            <a:off x="0" y="6690954"/>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
        <p:nvSpPr>
          <p:cNvPr id="11" name="Rectangle 10">
            <a:extLst>
              <a:ext uri="{FF2B5EF4-FFF2-40B4-BE49-F238E27FC236}">
                <a16:creationId xmlns:a16="http://schemas.microsoft.com/office/drawing/2014/main" id="{9B47730E-1C6C-4F4E-82AC-D7CBC502D25E}"/>
              </a:ext>
            </a:extLst>
          </p:cNvPr>
          <p:cNvSpPr/>
          <p:nvPr/>
        </p:nvSpPr>
        <p:spPr>
          <a:xfrm>
            <a:off x="0" y="6407158"/>
            <a:ext cx="7802252" cy="369332"/>
          </a:xfrm>
          <a:prstGeom prst="rect">
            <a:avLst/>
          </a:prstGeom>
        </p:spPr>
        <p:txBody>
          <a:bodyPr wrap="square">
            <a:spAutoFit/>
          </a:bodyPr>
          <a:lstStyle/>
          <a:p>
            <a:r>
              <a:rPr lang="en-US" b="1" dirty="0"/>
              <a:t>Refer Section 6.3 (from text book) for N process solution.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4190034-1D43-7343-8A14-345728AA0EB4}"/>
              </a:ext>
            </a:extLst>
          </p:cNvPr>
          <p:cNvSpPr>
            <a:spLocks noGrp="1" noChangeArrowheads="1"/>
          </p:cNvSpPr>
          <p:nvPr>
            <p:ph type="title"/>
          </p:nvPr>
        </p:nvSpPr>
        <p:spPr>
          <a:xfrm>
            <a:off x="1100139" y="565944"/>
            <a:ext cx="7586662" cy="576262"/>
          </a:xfrm>
        </p:spPr>
        <p:txBody>
          <a:bodyPr>
            <a:noAutofit/>
          </a:bodyPr>
          <a:lstStyle/>
          <a:p>
            <a:pPr marL="12701"/>
            <a:r>
              <a:rPr lang="en-US" altLang="en-US" dirty="0">
                <a:solidFill>
                  <a:srgbClr val="0000CC"/>
                </a:solidFill>
                <a:latin typeface="Arial MT"/>
              </a:rPr>
              <a:t>Synchronization Hardware</a:t>
            </a:r>
          </a:p>
        </p:txBody>
      </p:sp>
      <p:sp>
        <p:nvSpPr>
          <p:cNvPr id="6" name="Rectangle 3">
            <a:extLst>
              <a:ext uri="{FF2B5EF4-FFF2-40B4-BE49-F238E27FC236}">
                <a16:creationId xmlns:a16="http://schemas.microsoft.com/office/drawing/2014/main" id="{041AC76C-DCBF-C04D-898F-A2102D93E2F1}"/>
              </a:ext>
            </a:extLst>
          </p:cNvPr>
          <p:cNvSpPr>
            <a:spLocks noGrp="1" noChangeArrowheads="1"/>
          </p:cNvSpPr>
          <p:nvPr>
            <p:ph idx="1"/>
          </p:nvPr>
        </p:nvSpPr>
        <p:spPr>
          <a:xfrm>
            <a:off x="484094" y="1142206"/>
            <a:ext cx="11228293" cy="6146100"/>
          </a:xfrm>
        </p:spPr>
        <p:txBody>
          <a:bodyPr>
            <a:noAutofit/>
          </a:bodyPr>
          <a:lstStyle/>
          <a:p>
            <a:pPr>
              <a:lnSpc>
                <a:spcPct val="160000"/>
              </a:lnSpc>
              <a:tabLst>
                <a:tab pos="739827" algn="l"/>
                <a:tab pos="1020835" algn="l"/>
                <a:tab pos="1257389" algn="l"/>
              </a:tabLst>
            </a:pPr>
            <a:r>
              <a:rPr lang="en-US" altLang="en-US" sz="2000" dirty="0">
                <a:latin typeface="Arial MT"/>
              </a:rPr>
              <a:t>Many systems provide hardware support for implementing the critical section code.</a:t>
            </a:r>
          </a:p>
          <a:p>
            <a:pPr>
              <a:lnSpc>
                <a:spcPct val="160000"/>
              </a:lnSpc>
              <a:tabLst>
                <a:tab pos="739827" algn="l"/>
                <a:tab pos="1020835" algn="l"/>
                <a:tab pos="1257389" algn="l"/>
              </a:tabLst>
            </a:pPr>
            <a:r>
              <a:rPr lang="en-US" altLang="en-US" sz="2000" dirty="0">
                <a:latin typeface="Arial MT"/>
              </a:rPr>
              <a:t>All solutions below based on idea of </a:t>
            </a:r>
            <a:r>
              <a:rPr lang="en-US" altLang="en-US" sz="2000" b="1" dirty="0">
                <a:solidFill>
                  <a:srgbClr val="3366FF"/>
                </a:solidFill>
                <a:latin typeface="Arial MT"/>
              </a:rPr>
              <a:t>locking</a:t>
            </a:r>
          </a:p>
          <a:p>
            <a:pPr lvl="1">
              <a:lnSpc>
                <a:spcPct val="160000"/>
              </a:lnSpc>
              <a:tabLst>
                <a:tab pos="739827" algn="l"/>
                <a:tab pos="1020835" algn="l"/>
                <a:tab pos="1257389" algn="l"/>
              </a:tabLst>
            </a:pPr>
            <a:r>
              <a:rPr lang="en-US" altLang="en-US" dirty="0">
                <a:latin typeface="Arial MT"/>
              </a:rPr>
              <a:t>Protecting critical regions via locks</a:t>
            </a:r>
          </a:p>
          <a:p>
            <a:pPr>
              <a:lnSpc>
                <a:spcPct val="160000"/>
              </a:lnSpc>
              <a:tabLst>
                <a:tab pos="739827" algn="l"/>
                <a:tab pos="1020835" algn="l"/>
                <a:tab pos="1257389" algn="l"/>
              </a:tabLst>
            </a:pPr>
            <a:r>
              <a:rPr lang="en-US" altLang="en-US" sz="2000" dirty="0">
                <a:latin typeface="Arial MT"/>
              </a:rPr>
              <a:t>Uniprocessors – could disable interrupts</a:t>
            </a:r>
          </a:p>
          <a:p>
            <a:pPr lvl="1">
              <a:lnSpc>
                <a:spcPct val="160000"/>
              </a:lnSpc>
              <a:tabLst>
                <a:tab pos="739827" algn="l"/>
                <a:tab pos="1020835" algn="l"/>
                <a:tab pos="1257389" algn="l"/>
              </a:tabLst>
            </a:pPr>
            <a:r>
              <a:rPr lang="en-US" altLang="en-US" dirty="0">
                <a:latin typeface="Arial MT"/>
              </a:rPr>
              <a:t>Currently running code would execute without preemption</a:t>
            </a:r>
          </a:p>
          <a:p>
            <a:pPr lvl="1">
              <a:lnSpc>
                <a:spcPct val="160000"/>
              </a:lnSpc>
              <a:tabLst>
                <a:tab pos="739827" algn="l"/>
                <a:tab pos="1020835" algn="l"/>
                <a:tab pos="1257389" algn="l"/>
              </a:tabLst>
            </a:pPr>
            <a:r>
              <a:rPr lang="en-US" altLang="en-US" dirty="0">
                <a:latin typeface="Arial MT"/>
              </a:rPr>
              <a:t>Generally too inefficient on multiprocessor systems</a:t>
            </a:r>
          </a:p>
          <a:p>
            <a:pPr lvl="2">
              <a:lnSpc>
                <a:spcPct val="160000"/>
              </a:lnSpc>
              <a:tabLst>
                <a:tab pos="739827" algn="l"/>
                <a:tab pos="1020835" algn="l"/>
                <a:tab pos="1257389" algn="l"/>
              </a:tabLst>
            </a:pPr>
            <a:r>
              <a:rPr lang="en-US" altLang="en-US" dirty="0">
                <a:latin typeface="Arial MT"/>
              </a:rPr>
              <a:t>Operating systems using this not broadly scalable</a:t>
            </a:r>
          </a:p>
          <a:p>
            <a:pPr>
              <a:lnSpc>
                <a:spcPct val="160000"/>
              </a:lnSpc>
              <a:tabLst>
                <a:tab pos="739827" algn="l"/>
                <a:tab pos="1020835" algn="l"/>
                <a:tab pos="1257389" algn="l"/>
              </a:tabLst>
            </a:pPr>
            <a:r>
              <a:rPr lang="en-US" altLang="en-US" sz="2000" dirty="0">
                <a:latin typeface="Arial MT"/>
              </a:rPr>
              <a:t>Modern machines provide special atomic hardware instructions</a:t>
            </a:r>
          </a:p>
          <a:p>
            <a:pPr lvl="2">
              <a:lnSpc>
                <a:spcPct val="160000"/>
              </a:lnSpc>
              <a:tabLst>
                <a:tab pos="739827" algn="l"/>
                <a:tab pos="1020835" algn="l"/>
                <a:tab pos="1257389" algn="l"/>
              </a:tabLst>
            </a:pPr>
            <a:r>
              <a:rPr lang="en-US" altLang="en-US" b="1" dirty="0">
                <a:solidFill>
                  <a:srgbClr val="3366FF"/>
                </a:solidFill>
                <a:latin typeface="Arial MT"/>
              </a:rPr>
              <a:t>Atomic</a:t>
            </a:r>
            <a:r>
              <a:rPr lang="en-US" altLang="en-US" dirty="0">
                <a:latin typeface="Arial MT"/>
              </a:rPr>
              <a:t> = non-interruptible</a:t>
            </a:r>
          </a:p>
          <a:p>
            <a:pPr lvl="1">
              <a:lnSpc>
                <a:spcPct val="160000"/>
              </a:lnSpc>
              <a:tabLst>
                <a:tab pos="739827" algn="l"/>
                <a:tab pos="1020835" algn="l"/>
                <a:tab pos="1257389" algn="l"/>
              </a:tabLst>
            </a:pPr>
            <a:r>
              <a:rPr lang="en-US" altLang="en-US" dirty="0">
                <a:latin typeface="Arial MT"/>
              </a:rPr>
              <a:t>Either test memory word and set value</a:t>
            </a:r>
          </a:p>
          <a:p>
            <a:pPr lvl="1">
              <a:lnSpc>
                <a:spcPct val="160000"/>
              </a:lnSpc>
              <a:tabLst>
                <a:tab pos="739827" algn="l"/>
                <a:tab pos="1020835" algn="l"/>
                <a:tab pos="1257389" algn="l"/>
              </a:tabLst>
            </a:pPr>
            <a:r>
              <a:rPr lang="en-US" altLang="en-US" dirty="0">
                <a:latin typeface="Arial MT"/>
              </a:rPr>
              <a:t>Or swap contents of two memory words</a:t>
            </a:r>
          </a:p>
        </p:txBody>
      </p:sp>
    </p:spTree>
    <p:extLst>
      <p:ext uri="{BB962C8B-B14F-4D97-AF65-F5344CB8AC3E}">
        <p14:creationId xmlns:p14="http://schemas.microsoft.com/office/powerpoint/2010/main" val="1932090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8452" y="822840"/>
            <a:ext cx="3969385" cy="622222"/>
          </a:xfrm>
          <a:prstGeom prst="rect">
            <a:avLst/>
          </a:prstGeom>
        </p:spPr>
        <p:txBody>
          <a:bodyPr vert="horz" wrap="square" lIns="0" tIns="12700" rIns="0" bIns="0" rtlCol="0" anchor="ctr">
            <a:spAutoFit/>
          </a:bodyPr>
          <a:lstStyle/>
          <a:p>
            <a:pPr>
              <a:tabLst>
                <a:tab pos="1598408" algn="l"/>
              </a:tabLst>
            </a:pPr>
            <a:r>
              <a:rPr dirty="0">
                <a:solidFill>
                  <a:srgbClr val="0000CC"/>
                </a:solidFill>
                <a:latin typeface="Arial MT"/>
              </a:rPr>
              <a:t>Using	Interrupts</a:t>
            </a:r>
          </a:p>
        </p:txBody>
      </p:sp>
      <p:sp>
        <p:nvSpPr>
          <p:cNvPr id="12" name="object 12"/>
          <p:cNvSpPr txBox="1">
            <a:spLocks noGrp="1"/>
          </p:cNvSpPr>
          <p:nvPr>
            <p:ph type="sldNum" sz="quarter" idx="12"/>
          </p:nvPr>
        </p:nvSpPr>
        <p:spPr>
          <a:xfrm>
            <a:off x="9448800" y="7229079"/>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gn="r">
              <a:lnSpc>
                <a:spcPts val="1645"/>
              </a:lnSpc>
            </a:pPr>
            <a:fld id="{81D60167-4931-47E6-BA6A-407CBD079E47}" type="slidenum">
              <a:rPr lang="en-IN" smtClean="0"/>
              <a:pPr marL="136535" algn="r">
                <a:lnSpc>
                  <a:spcPts val="1645"/>
                </a:lnSpc>
              </a:pPr>
              <a:t>17</a:t>
            </a:fld>
            <a:endParaRPr dirty="0"/>
          </a:p>
        </p:txBody>
      </p:sp>
      <p:sp>
        <p:nvSpPr>
          <p:cNvPr id="3" name="object 3"/>
          <p:cNvSpPr txBox="1"/>
          <p:nvPr/>
        </p:nvSpPr>
        <p:spPr>
          <a:xfrm>
            <a:off x="2059942" y="3356240"/>
            <a:ext cx="7858125" cy="2837956"/>
          </a:xfrm>
          <a:prstGeom prst="rect">
            <a:avLst/>
          </a:prstGeom>
        </p:spPr>
        <p:txBody>
          <a:bodyPr vert="horz" wrap="square" lIns="0" tIns="102870" rIns="0" bIns="0" rtlCol="0">
            <a:spAutoFit/>
          </a:bodyPr>
          <a:lstStyle/>
          <a:p>
            <a:pPr marL="355625" indent="-342924">
              <a:spcBef>
                <a:spcPts val="810"/>
              </a:spcBef>
              <a:buChar char="•"/>
              <a:tabLst>
                <a:tab pos="354990" algn="l"/>
                <a:tab pos="355625" algn="l"/>
              </a:tabLst>
            </a:pPr>
            <a:r>
              <a:rPr sz="2800" spc="-5" dirty="0">
                <a:solidFill>
                  <a:srgbClr val="3333FF"/>
                </a:solidFill>
                <a:latin typeface="Arial MT"/>
                <a:cs typeface="Arial MT"/>
              </a:rPr>
              <a:t>Simple</a:t>
            </a:r>
            <a:endParaRPr sz="2800" dirty="0">
              <a:latin typeface="Arial MT"/>
              <a:cs typeface="Arial MT"/>
            </a:endParaRPr>
          </a:p>
          <a:p>
            <a:pPr marL="755703" marR="5080" lvl="1" indent="-285770">
              <a:lnSpc>
                <a:spcPct val="100299"/>
              </a:lnSpc>
              <a:spcBef>
                <a:spcPts val="600"/>
              </a:spcBef>
              <a:buChar char="–"/>
              <a:tabLst>
                <a:tab pos="755703" algn="l"/>
              </a:tabLst>
            </a:pPr>
            <a:r>
              <a:rPr sz="2400" spc="-5" dirty="0">
                <a:latin typeface="Arial MT"/>
                <a:cs typeface="Arial MT"/>
              </a:rPr>
              <a:t>When interrupts</a:t>
            </a:r>
            <a:r>
              <a:rPr sz="2400" spc="15" dirty="0">
                <a:latin typeface="Arial MT"/>
                <a:cs typeface="Arial MT"/>
              </a:rPr>
              <a:t> </a:t>
            </a:r>
            <a:r>
              <a:rPr sz="2400" spc="-5" dirty="0">
                <a:latin typeface="Arial MT"/>
                <a:cs typeface="Arial MT"/>
              </a:rPr>
              <a:t>are </a:t>
            </a:r>
            <a:r>
              <a:rPr sz="2400" spc="-10" dirty="0">
                <a:latin typeface="Arial MT"/>
                <a:cs typeface="Arial MT"/>
              </a:rPr>
              <a:t>disabled,</a:t>
            </a:r>
            <a:r>
              <a:rPr sz="2400" spc="15" dirty="0">
                <a:latin typeface="Arial MT"/>
                <a:cs typeface="Arial MT"/>
              </a:rPr>
              <a:t> </a:t>
            </a:r>
            <a:r>
              <a:rPr sz="2400" spc="-10" dirty="0">
                <a:latin typeface="Arial MT"/>
                <a:cs typeface="Arial MT"/>
              </a:rPr>
              <a:t>context</a:t>
            </a:r>
            <a:r>
              <a:rPr sz="2400" spc="5" dirty="0">
                <a:latin typeface="Arial MT"/>
                <a:cs typeface="Arial MT"/>
              </a:rPr>
              <a:t> </a:t>
            </a:r>
            <a:r>
              <a:rPr sz="2400" spc="-5" dirty="0">
                <a:latin typeface="Arial MT"/>
                <a:cs typeface="Arial MT"/>
              </a:rPr>
              <a:t>switches</a:t>
            </a:r>
            <a:r>
              <a:rPr sz="2400" dirty="0">
                <a:latin typeface="Arial MT"/>
                <a:cs typeface="Arial MT"/>
              </a:rPr>
              <a:t> </a:t>
            </a:r>
            <a:r>
              <a:rPr sz="2400" spc="-5" dirty="0">
                <a:latin typeface="Arial MT"/>
                <a:cs typeface="Arial MT"/>
              </a:rPr>
              <a:t>won’t </a:t>
            </a:r>
            <a:r>
              <a:rPr sz="2400" spc="-650" dirty="0">
                <a:latin typeface="Arial MT"/>
                <a:cs typeface="Arial MT"/>
              </a:rPr>
              <a:t> </a:t>
            </a:r>
            <a:r>
              <a:rPr sz="2400" spc="-10" dirty="0">
                <a:latin typeface="Arial MT"/>
                <a:cs typeface="Arial MT"/>
              </a:rPr>
              <a:t>happen</a:t>
            </a:r>
            <a:endParaRPr sz="2400" dirty="0">
              <a:latin typeface="Arial MT"/>
              <a:cs typeface="Arial MT"/>
            </a:endParaRPr>
          </a:p>
          <a:p>
            <a:pPr marL="355625" indent="-342924">
              <a:spcBef>
                <a:spcPts val="710"/>
              </a:spcBef>
              <a:buChar char="•"/>
              <a:tabLst>
                <a:tab pos="354990" algn="l"/>
                <a:tab pos="355625" algn="l"/>
              </a:tabLst>
            </a:pPr>
            <a:r>
              <a:rPr sz="2800" spc="-5" dirty="0">
                <a:solidFill>
                  <a:srgbClr val="3333FF"/>
                </a:solidFill>
                <a:latin typeface="Arial MT"/>
                <a:cs typeface="Arial MT"/>
              </a:rPr>
              <a:t>Requires</a:t>
            </a:r>
            <a:r>
              <a:rPr sz="2800" spc="-25" dirty="0">
                <a:solidFill>
                  <a:srgbClr val="3333FF"/>
                </a:solidFill>
                <a:latin typeface="Arial MT"/>
                <a:cs typeface="Arial MT"/>
              </a:rPr>
              <a:t> </a:t>
            </a:r>
            <a:r>
              <a:rPr sz="2800" spc="-5" dirty="0">
                <a:solidFill>
                  <a:srgbClr val="3333FF"/>
                </a:solidFill>
                <a:latin typeface="Arial MT"/>
                <a:cs typeface="Arial MT"/>
              </a:rPr>
              <a:t>privileges</a:t>
            </a:r>
            <a:endParaRPr sz="2800" dirty="0">
              <a:latin typeface="Arial MT"/>
              <a:cs typeface="Arial MT"/>
            </a:endParaRPr>
          </a:p>
          <a:p>
            <a:pPr marL="755703" lvl="1" indent="-285770">
              <a:spcBef>
                <a:spcPts val="610"/>
              </a:spcBef>
              <a:buChar char="–"/>
              <a:tabLst>
                <a:tab pos="755703" algn="l"/>
              </a:tabLst>
            </a:pPr>
            <a:r>
              <a:rPr sz="2400" spc="-5" dirty="0">
                <a:latin typeface="Arial MT"/>
                <a:cs typeface="Arial MT"/>
              </a:rPr>
              <a:t>User</a:t>
            </a:r>
            <a:r>
              <a:rPr sz="2400" dirty="0">
                <a:latin typeface="Arial MT"/>
                <a:cs typeface="Arial MT"/>
              </a:rPr>
              <a:t> </a:t>
            </a:r>
            <a:r>
              <a:rPr sz="2400" spc="-5" dirty="0">
                <a:latin typeface="Arial MT"/>
                <a:cs typeface="Arial MT"/>
              </a:rPr>
              <a:t>processes generally</a:t>
            </a:r>
            <a:r>
              <a:rPr sz="2400" spc="-10" dirty="0">
                <a:latin typeface="Arial MT"/>
                <a:cs typeface="Arial MT"/>
              </a:rPr>
              <a:t> </a:t>
            </a:r>
            <a:r>
              <a:rPr sz="2400" spc="-5" dirty="0">
                <a:latin typeface="Arial MT"/>
                <a:cs typeface="Arial MT"/>
              </a:rPr>
              <a:t>cannot disable</a:t>
            </a:r>
            <a:r>
              <a:rPr sz="2400" spc="-10" dirty="0">
                <a:latin typeface="Arial MT"/>
                <a:cs typeface="Arial MT"/>
              </a:rPr>
              <a:t> </a:t>
            </a:r>
            <a:r>
              <a:rPr sz="2400" spc="-5" dirty="0">
                <a:latin typeface="Arial MT"/>
                <a:cs typeface="Arial MT"/>
              </a:rPr>
              <a:t>interrupts</a:t>
            </a:r>
            <a:endParaRPr sz="2400" dirty="0">
              <a:latin typeface="Arial MT"/>
              <a:cs typeface="Arial MT"/>
            </a:endParaRPr>
          </a:p>
          <a:p>
            <a:pPr marL="355625" indent="-342924">
              <a:spcBef>
                <a:spcPts val="710"/>
              </a:spcBef>
              <a:buChar char="•"/>
              <a:tabLst>
                <a:tab pos="354990" algn="l"/>
                <a:tab pos="355625" algn="l"/>
              </a:tabLst>
            </a:pPr>
            <a:r>
              <a:rPr sz="2800" spc="-5" dirty="0">
                <a:solidFill>
                  <a:srgbClr val="3333FF"/>
                </a:solidFill>
                <a:latin typeface="Arial MT"/>
                <a:cs typeface="Arial MT"/>
              </a:rPr>
              <a:t>Not</a:t>
            </a:r>
            <a:r>
              <a:rPr sz="2800" spc="-15" dirty="0">
                <a:solidFill>
                  <a:srgbClr val="3333FF"/>
                </a:solidFill>
                <a:latin typeface="Arial MT"/>
                <a:cs typeface="Arial MT"/>
              </a:rPr>
              <a:t> </a:t>
            </a:r>
            <a:r>
              <a:rPr sz="2800" spc="-5" dirty="0">
                <a:solidFill>
                  <a:srgbClr val="3333FF"/>
                </a:solidFill>
                <a:latin typeface="Arial MT"/>
                <a:cs typeface="Arial MT"/>
              </a:rPr>
              <a:t>suited</a:t>
            </a:r>
            <a:r>
              <a:rPr sz="2800" spc="-10" dirty="0">
                <a:solidFill>
                  <a:srgbClr val="3333FF"/>
                </a:solidFill>
                <a:latin typeface="Arial MT"/>
                <a:cs typeface="Arial MT"/>
              </a:rPr>
              <a:t> </a:t>
            </a:r>
            <a:r>
              <a:rPr sz="2800" spc="-5" dirty="0">
                <a:solidFill>
                  <a:srgbClr val="3333FF"/>
                </a:solidFill>
                <a:latin typeface="Arial MT"/>
                <a:cs typeface="Arial MT"/>
              </a:rPr>
              <a:t>for</a:t>
            </a:r>
            <a:r>
              <a:rPr sz="2800" dirty="0">
                <a:solidFill>
                  <a:srgbClr val="3333FF"/>
                </a:solidFill>
                <a:latin typeface="Arial MT"/>
                <a:cs typeface="Arial MT"/>
              </a:rPr>
              <a:t> multicore</a:t>
            </a:r>
            <a:r>
              <a:rPr sz="2800" spc="45" dirty="0">
                <a:solidFill>
                  <a:srgbClr val="3333FF"/>
                </a:solidFill>
                <a:latin typeface="Arial MT"/>
                <a:cs typeface="Arial MT"/>
              </a:rPr>
              <a:t> </a:t>
            </a:r>
            <a:r>
              <a:rPr sz="2800" spc="-5" dirty="0">
                <a:latin typeface="Arial MT"/>
                <a:cs typeface="Arial MT"/>
              </a:rPr>
              <a:t>systems</a:t>
            </a:r>
            <a:endParaRPr sz="2800" dirty="0">
              <a:latin typeface="Arial MT"/>
              <a:cs typeface="Arial MT"/>
            </a:endParaRPr>
          </a:p>
        </p:txBody>
      </p:sp>
      <p:graphicFrame>
        <p:nvGraphicFramePr>
          <p:cNvPr id="4" name="object 4"/>
          <p:cNvGraphicFramePr>
            <a:graphicFrameLocks noGrp="1"/>
          </p:cNvGraphicFramePr>
          <p:nvPr/>
        </p:nvGraphicFramePr>
        <p:xfrm>
          <a:off x="2195603" y="1569336"/>
          <a:ext cx="3200400" cy="1739899"/>
        </p:xfrm>
        <a:graphic>
          <a:graphicData uri="http://schemas.openxmlformats.org/drawingml/2006/table">
            <a:tbl>
              <a:tblPr firstRow="1" bandRow="1">
                <a:tableStyleId>{2D5ABB26-0587-4C30-8999-92F81FD0307C}</a:tableStyleId>
              </a:tblPr>
              <a:tblGrid>
                <a:gridCol w="152400">
                  <a:extLst>
                    <a:ext uri="{9D8B030D-6E8A-4147-A177-3AD203B41FA5}">
                      <a16:colId xmlns:a16="http://schemas.microsoft.com/office/drawing/2014/main" val="20000"/>
                    </a:ext>
                  </a:extLst>
                </a:gridCol>
                <a:gridCol w="199390">
                  <a:extLst>
                    <a:ext uri="{9D8B030D-6E8A-4147-A177-3AD203B41FA5}">
                      <a16:colId xmlns:a16="http://schemas.microsoft.com/office/drawing/2014/main" val="20001"/>
                    </a:ext>
                  </a:extLst>
                </a:gridCol>
                <a:gridCol w="2848610">
                  <a:extLst>
                    <a:ext uri="{9D8B030D-6E8A-4147-A177-3AD203B41FA5}">
                      <a16:colId xmlns:a16="http://schemas.microsoft.com/office/drawing/2014/main" val="20002"/>
                    </a:ext>
                  </a:extLst>
                </a:gridCol>
              </a:tblGrid>
              <a:tr h="457835">
                <a:tc>
                  <a:txBody>
                    <a:bodyPr/>
                    <a:lstStyle/>
                    <a:p>
                      <a:pPr>
                        <a:lnSpc>
                          <a:spcPct val="100000"/>
                        </a:lnSpc>
                      </a:pPr>
                      <a:endParaRPr sz="2200">
                        <a:latin typeface="Times New Roman"/>
                        <a:cs typeface="Times New Roman"/>
                      </a:endParaRPr>
                    </a:p>
                  </a:txBody>
                  <a:tcPr marL="0" marR="0" marT="0" marB="0">
                    <a:lnR w="28575">
                      <a:solidFill>
                        <a:srgbClr val="3333FF"/>
                      </a:solidFill>
                      <a:prstDash val="solid"/>
                    </a:lnR>
                    <a:lnB w="9525">
                      <a:solidFill>
                        <a:srgbClr val="FFBF00"/>
                      </a:solidFill>
                      <a:prstDash val="solid"/>
                    </a:lnB>
                  </a:tcPr>
                </a:tc>
                <a:tc gridSpan="2">
                  <a:txBody>
                    <a:bodyPr/>
                    <a:lstStyle/>
                    <a:p>
                      <a:pPr marL="88900">
                        <a:lnSpc>
                          <a:spcPct val="100000"/>
                        </a:lnSpc>
                        <a:spcBef>
                          <a:spcPts val="360"/>
                        </a:spcBef>
                      </a:pPr>
                      <a:r>
                        <a:rPr sz="1800" spc="-10" dirty="0">
                          <a:latin typeface="Arial MT"/>
                          <a:cs typeface="Arial MT"/>
                        </a:rPr>
                        <a:t>while(1){</a:t>
                      </a:r>
                      <a:endParaRPr sz="1800">
                        <a:latin typeface="Arial MT"/>
                        <a:cs typeface="Arial MT"/>
                      </a:endParaRPr>
                    </a:p>
                  </a:txBody>
                  <a:tcPr marL="0" marR="0" marB="0">
                    <a:lnL w="28575">
                      <a:solidFill>
                        <a:srgbClr val="3333FF"/>
                      </a:solidFill>
                      <a:prstDash val="solid"/>
                    </a:lnL>
                    <a:lnR w="28575">
                      <a:solidFill>
                        <a:srgbClr val="3333FF"/>
                      </a:solidFill>
                      <a:prstDash val="solid"/>
                    </a:lnR>
                    <a:lnT w="28575">
                      <a:solidFill>
                        <a:srgbClr val="3333FF"/>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560704">
                <a:tc>
                  <a:txBody>
                    <a:bodyPr/>
                    <a:lstStyle/>
                    <a:p>
                      <a:pPr>
                        <a:lnSpc>
                          <a:spcPct val="100000"/>
                        </a:lnSpc>
                      </a:pPr>
                      <a:endParaRPr sz="2200">
                        <a:latin typeface="Times New Roman"/>
                        <a:cs typeface="Times New Roman"/>
                      </a:endParaRPr>
                    </a:p>
                  </a:txBody>
                  <a:tcPr marL="0" marR="0" marT="0" marB="0">
                    <a:lnR w="28575">
                      <a:solidFill>
                        <a:srgbClr val="3333FF"/>
                      </a:solidFill>
                      <a:prstDash val="solid"/>
                    </a:lnR>
                    <a:lnT w="9525">
                      <a:solidFill>
                        <a:srgbClr val="FFBF00"/>
                      </a:solidFill>
                      <a:prstDash val="solid"/>
                    </a:lnT>
                    <a:lnB w="9525">
                      <a:solidFill>
                        <a:srgbClr val="FFBF00"/>
                      </a:solidFill>
                      <a:prstDash val="solid"/>
                    </a:lnB>
                  </a:tcPr>
                </a:tc>
                <a:tc>
                  <a:txBody>
                    <a:bodyPr/>
                    <a:lstStyle/>
                    <a:p>
                      <a:pPr>
                        <a:lnSpc>
                          <a:spcPct val="100000"/>
                        </a:lnSpc>
                      </a:pPr>
                      <a:endParaRPr sz="2200">
                        <a:latin typeface="Times New Roman"/>
                        <a:cs typeface="Times New Roman"/>
                      </a:endParaRPr>
                    </a:p>
                  </a:txBody>
                  <a:tcPr marL="0" marR="0" marT="0" marB="0">
                    <a:lnL w="28575">
                      <a:solidFill>
                        <a:srgbClr val="3333FF"/>
                      </a:solidFill>
                      <a:prstDash val="solid"/>
                    </a:lnL>
                    <a:lnB w="9525">
                      <a:solidFill>
                        <a:srgbClr val="FFBF00"/>
                      </a:solidFill>
                      <a:prstDash val="solid"/>
                    </a:lnB>
                  </a:tcPr>
                </a:tc>
                <a:tc rowSpan="2">
                  <a:txBody>
                    <a:bodyPr/>
                    <a:lstStyle/>
                    <a:p>
                      <a:pPr marL="146050">
                        <a:lnSpc>
                          <a:spcPts val="1075"/>
                        </a:lnSpc>
                      </a:pPr>
                      <a:r>
                        <a:rPr sz="1800" spc="-5" dirty="0">
                          <a:latin typeface="Arial MT"/>
                          <a:cs typeface="Arial MT"/>
                        </a:rPr>
                        <a:t>disable</a:t>
                      </a:r>
                      <a:r>
                        <a:rPr sz="1800" spc="-35" dirty="0">
                          <a:latin typeface="Arial MT"/>
                          <a:cs typeface="Arial MT"/>
                        </a:rPr>
                        <a:t> </a:t>
                      </a:r>
                      <a:r>
                        <a:rPr sz="1800" spc="-5" dirty="0">
                          <a:latin typeface="Arial MT"/>
                          <a:cs typeface="Arial MT"/>
                        </a:rPr>
                        <a:t>interrupts</a:t>
                      </a:r>
                      <a:r>
                        <a:rPr sz="1800" spc="-35" dirty="0">
                          <a:latin typeface="Arial MT"/>
                          <a:cs typeface="Arial MT"/>
                        </a:rPr>
                        <a:t> </a:t>
                      </a:r>
                      <a:r>
                        <a:rPr sz="1800" dirty="0">
                          <a:latin typeface="Arial MT"/>
                          <a:cs typeface="Arial MT"/>
                        </a:rPr>
                        <a:t>()</a:t>
                      </a:r>
                    </a:p>
                    <a:p>
                      <a:pPr marL="146050" marR="781050">
                        <a:lnSpc>
                          <a:spcPct val="100000"/>
                        </a:lnSpc>
                      </a:pPr>
                      <a:r>
                        <a:rPr sz="1800" i="1" spc="-5" dirty="0">
                          <a:solidFill>
                            <a:srgbClr val="FF0000"/>
                          </a:solidFill>
                          <a:latin typeface="Arial"/>
                          <a:cs typeface="Arial"/>
                        </a:rPr>
                        <a:t>critical section </a:t>
                      </a:r>
                      <a:r>
                        <a:rPr sz="1800" i="1" dirty="0">
                          <a:solidFill>
                            <a:srgbClr val="FF0000"/>
                          </a:solidFill>
                          <a:latin typeface="Arial"/>
                          <a:cs typeface="Arial"/>
                        </a:rPr>
                        <a:t> </a:t>
                      </a:r>
                      <a:r>
                        <a:rPr sz="1800" spc="-10" dirty="0">
                          <a:latin typeface="Arial MT"/>
                          <a:cs typeface="Arial MT"/>
                        </a:rPr>
                        <a:t>enable</a:t>
                      </a:r>
                      <a:r>
                        <a:rPr sz="1800" spc="-40" dirty="0">
                          <a:latin typeface="Arial MT"/>
                          <a:cs typeface="Arial MT"/>
                        </a:rPr>
                        <a:t> </a:t>
                      </a:r>
                      <a:r>
                        <a:rPr sz="1800" spc="-5" dirty="0">
                          <a:latin typeface="Arial MT"/>
                          <a:cs typeface="Arial MT"/>
                        </a:rPr>
                        <a:t>interrupts</a:t>
                      </a:r>
                      <a:r>
                        <a:rPr sz="1800" spc="-35" dirty="0">
                          <a:latin typeface="Arial MT"/>
                          <a:cs typeface="Arial MT"/>
                        </a:rPr>
                        <a:t> </a:t>
                      </a:r>
                      <a:r>
                        <a:rPr sz="1800" dirty="0">
                          <a:latin typeface="Arial MT"/>
                          <a:cs typeface="Arial MT"/>
                        </a:rPr>
                        <a:t>() </a:t>
                      </a:r>
                      <a:r>
                        <a:rPr sz="1800" spc="-484" dirty="0">
                          <a:latin typeface="Arial MT"/>
                          <a:cs typeface="Arial MT"/>
                        </a:rPr>
                        <a:t> </a:t>
                      </a:r>
                      <a:r>
                        <a:rPr sz="1800" i="1" spc="-5" dirty="0">
                          <a:solidFill>
                            <a:srgbClr val="BEBEBE"/>
                          </a:solidFill>
                          <a:latin typeface="Arial"/>
                          <a:cs typeface="Arial"/>
                        </a:rPr>
                        <a:t>other</a:t>
                      </a:r>
                      <a:r>
                        <a:rPr sz="1800" i="1" spc="-15" dirty="0">
                          <a:solidFill>
                            <a:srgbClr val="BEBEBE"/>
                          </a:solidFill>
                          <a:latin typeface="Arial"/>
                          <a:cs typeface="Arial"/>
                        </a:rPr>
                        <a:t> </a:t>
                      </a:r>
                      <a:r>
                        <a:rPr sz="1800" i="1" spc="-5" dirty="0">
                          <a:solidFill>
                            <a:srgbClr val="BEBEBE"/>
                          </a:solidFill>
                          <a:latin typeface="Arial"/>
                          <a:cs typeface="Arial"/>
                        </a:rPr>
                        <a:t>code</a:t>
                      </a:r>
                      <a:endParaRPr sz="1800" dirty="0">
                        <a:latin typeface="Arial"/>
                        <a:cs typeface="Arial"/>
                      </a:endParaRPr>
                    </a:p>
                  </a:txBody>
                  <a:tcPr marL="0" marR="0" marT="0" marB="0">
                    <a:lnR w="28575">
                      <a:solidFill>
                        <a:srgbClr val="3333FF"/>
                      </a:solidFill>
                      <a:prstDash val="solid"/>
                    </a:lnR>
                    <a:lnB w="28575">
                      <a:solidFill>
                        <a:srgbClr val="3333FF"/>
                      </a:solidFill>
                      <a:prstDash val="solid"/>
                    </a:lnB>
                  </a:tcPr>
                </a:tc>
                <a:extLst>
                  <a:ext uri="{0D108BD9-81ED-4DB2-BD59-A6C34878D82A}">
                    <a16:rowId xmlns:a16="http://schemas.microsoft.com/office/drawing/2014/main" val="10001"/>
                  </a:ext>
                </a:extLst>
              </a:tr>
              <a:tr h="721360">
                <a:tc>
                  <a:txBody>
                    <a:bodyPr/>
                    <a:lstStyle/>
                    <a:p>
                      <a:pPr>
                        <a:lnSpc>
                          <a:spcPct val="100000"/>
                        </a:lnSpc>
                      </a:pPr>
                      <a:endParaRPr sz="2200">
                        <a:latin typeface="Times New Roman"/>
                        <a:cs typeface="Times New Roman"/>
                      </a:endParaRPr>
                    </a:p>
                  </a:txBody>
                  <a:tcPr marL="0" marR="0" marT="0" marB="0">
                    <a:lnR w="28575">
                      <a:solidFill>
                        <a:srgbClr val="3333FF"/>
                      </a:solidFill>
                      <a:prstDash val="solid"/>
                    </a:lnR>
                    <a:lnT w="9525">
                      <a:solidFill>
                        <a:srgbClr val="FFBF00"/>
                      </a:solidFill>
                      <a:prstDash val="solid"/>
                    </a:lnT>
                  </a:tcPr>
                </a:tc>
                <a:tc>
                  <a:txBody>
                    <a:bodyPr/>
                    <a:lstStyle/>
                    <a:p>
                      <a:pPr>
                        <a:lnSpc>
                          <a:spcPct val="100000"/>
                        </a:lnSpc>
                        <a:spcBef>
                          <a:spcPts val="35"/>
                        </a:spcBef>
                      </a:pPr>
                      <a:endParaRPr sz="2700" dirty="0">
                        <a:latin typeface="Times New Roman"/>
                        <a:cs typeface="Times New Roman"/>
                      </a:endParaRPr>
                    </a:p>
                    <a:p>
                      <a:pPr marL="88900">
                        <a:lnSpc>
                          <a:spcPct val="100000"/>
                        </a:lnSpc>
                      </a:pPr>
                      <a:r>
                        <a:rPr sz="1800" dirty="0">
                          <a:latin typeface="Arial MT"/>
                          <a:cs typeface="Arial MT"/>
                        </a:rPr>
                        <a:t>}</a:t>
                      </a:r>
                    </a:p>
                  </a:txBody>
                  <a:tcPr marL="0" marR="0" marT="4445" marB="0">
                    <a:lnL w="28575">
                      <a:solidFill>
                        <a:srgbClr val="3333FF"/>
                      </a:solidFill>
                      <a:prstDash val="solid"/>
                    </a:lnL>
                    <a:lnT w="9525">
                      <a:solidFill>
                        <a:srgbClr val="FFBF00"/>
                      </a:solidFill>
                      <a:prstDash val="solid"/>
                    </a:lnT>
                    <a:lnB w="28575">
                      <a:solidFill>
                        <a:srgbClr val="3333FF"/>
                      </a:solidFill>
                      <a:prstDash val="solid"/>
                    </a:lnB>
                  </a:tcPr>
                </a:tc>
                <a:tc vMerge="1">
                  <a:txBody>
                    <a:bodyPr/>
                    <a:lstStyle/>
                    <a:p>
                      <a:endParaRPr/>
                    </a:p>
                  </a:txBody>
                  <a:tcPr marL="0" marR="0" marT="0" marB="0">
                    <a:lnR w="28575">
                      <a:solidFill>
                        <a:srgbClr val="3333FF"/>
                      </a:solidFill>
                      <a:prstDash val="solid"/>
                    </a:lnR>
                    <a:lnB w="28575">
                      <a:solidFill>
                        <a:srgbClr val="3333FF"/>
                      </a:solidFill>
                      <a:prstDash val="solid"/>
                    </a:lnB>
                  </a:tcPr>
                </a:tc>
                <a:extLst>
                  <a:ext uri="{0D108BD9-81ED-4DB2-BD59-A6C34878D82A}">
                    <a16:rowId xmlns:a16="http://schemas.microsoft.com/office/drawing/2014/main" val="10002"/>
                  </a:ext>
                </a:extLst>
              </a:tr>
            </a:tbl>
          </a:graphicData>
        </a:graphic>
      </p:graphicFrame>
      <p:sp>
        <p:nvSpPr>
          <p:cNvPr id="5" name="object 5"/>
          <p:cNvSpPr txBox="1"/>
          <p:nvPr/>
        </p:nvSpPr>
        <p:spPr>
          <a:xfrm>
            <a:off x="6553201" y="1583532"/>
            <a:ext cx="3048000" cy="1708160"/>
          </a:xfrm>
          <a:prstGeom prst="rect">
            <a:avLst/>
          </a:prstGeom>
          <a:ln w="28393">
            <a:solidFill>
              <a:srgbClr val="00AF4F"/>
            </a:solidFill>
          </a:ln>
        </p:spPr>
        <p:txBody>
          <a:bodyPr vert="horz" wrap="square" lIns="0" tIns="45720" rIns="0" bIns="0" rtlCol="0">
            <a:spAutoFit/>
          </a:bodyPr>
          <a:lstStyle/>
          <a:p>
            <a:pPr marL="90177">
              <a:spcBef>
                <a:spcPts val="360"/>
              </a:spcBef>
            </a:pPr>
            <a:r>
              <a:rPr spc="-15" dirty="0">
                <a:latin typeface="Arial MT"/>
                <a:cs typeface="Arial MT"/>
              </a:rPr>
              <a:t>while(1){</a:t>
            </a:r>
            <a:endParaRPr>
              <a:latin typeface="Arial MT"/>
              <a:cs typeface="Arial MT"/>
            </a:endParaRPr>
          </a:p>
          <a:p>
            <a:pPr marL="344830" marR="743637"/>
            <a:r>
              <a:rPr spc="-5" dirty="0">
                <a:latin typeface="Arial MT"/>
                <a:cs typeface="Arial MT"/>
              </a:rPr>
              <a:t>disable</a:t>
            </a:r>
            <a:r>
              <a:rPr spc="-50" dirty="0">
                <a:latin typeface="Arial MT"/>
                <a:cs typeface="Arial MT"/>
              </a:rPr>
              <a:t> </a:t>
            </a:r>
            <a:r>
              <a:rPr spc="-5" dirty="0">
                <a:latin typeface="Arial MT"/>
                <a:cs typeface="Arial MT"/>
              </a:rPr>
              <a:t>interrupts</a:t>
            </a:r>
            <a:r>
              <a:rPr spc="-45" dirty="0">
                <a:latin typeface="Arial MT"/>
                <a:cs typeface="Arial MT"/>
              </a:rPr>
              <a:t> </a:t>
            </a:r>
            <a:r>
              <a:rPr dirty="0">
                <a:latin typeface="Arial MT"/>
                <a:cs typeface="Arial MT"/>
              </a:rPr>
              <a:t>() </a:t>
            </a:r>
            <a:r>
              <a:rPr spc="-490" dirty="0">
                <a:latin typeface="Arial MT"/>
                <a:cs typeface="Arial MT"/>
              </a:rPr>
              <a:t> </a:t>
            </a:r>
            <a:r>
              <a:rPr i="1" spc="-5" dirty="0">
                <a:solidFill>
                  <a:srgbClr val="FF0000"/>
                </a:solidFill>
                <a:latin typeface="Arial"/>
                <a:cs typeface="Arial"/>
              </a:rPr>
              <a:t>critical </a:t>
            </a:r>
            <a:r>
              <a:rPr i="1" dirty="0">
                <a:solidFill>
                  <a:srgbClr val="FF0000"/>
                </a:solidFill>
                <a:latin typeface="Arial"/>
                <a:cs typeface="Arial"/>
              </a:rPr>
              <a:t>section </a:t>
            </a:r>
            <a:r>
              <a:rPr i="1" spc="5" dirty="0">
                <a:solidFill>
                  <a:srgbClr val="FF0000"/>
                </a:solidFill>
                <a:latin typeface="Arial"/>
                <a:cs typeface="Arial"/>
              </a:rPr>
              <a:t> </a:t>
            </a:r>
            <a:r>
              <a:rPr spc="-10" dirty="0">
                <a:latin typeface="Arial MT"/>
                <a:cs typeface="Arial MT"/>
              </a:rPr>
              <a:t>enable </a:t>
            </a:r>
            <a:r>
              <a:rPr spc="-5" dirty="0">
                <a:latin typeface="Arial MT"/>
                <a:cs typeface="Arial MT"/>
              </a:rPr>
              <a:t>interrupts </a:t>
            </a:r>
            <a:r>
              <a:rPr dirty="0">
                <a:latin typeface="Arial MT"/>
                <a:cs typeface="Arial MT"/>
              </a:rPr>
              <a:t>() </a:t>
            </a:r>
            <a:r>
              <a:rPr spc="-490" dirty="0">
                <a:latin typeface="Arial MT"/>
                <a:cs typeface="Arial MT"/>
              </a:rPr>
              <a:t> </a:t>
            </a:r>
            <a:r>
              <a:rPr i="1" spc="-10" dirty="0">
                <a:solidFill>
                  <a:srgbClr val="BEBEBE"/>
                </a:solidFill>
                <a:latin typeface="Arial"/>
                <a:cs typeface="Arial"/>
              </a:rPr>
              <a:t>other </a:t>
            </a:r>
            <a:r>
              <a:rPr i="1" spc="-5" dirty="0">
                <a:solidFill>
                  <a:srgbClr val="BEBEBE"/>
                </a:solidFill>
                <a:latin typeface="Arial"/>
                <a:cs typeface="Arial"/>
              </a:rPr>
              <a:t>code</a:t>
            </a:r>
            <a:endParaRPr>
              <a:latin typeface="Arial"/>
              <a:cs typeface="Arial"/>
            </a:endParaRPr>
          </a:p>
          <a:p>
            <a:pPr marL="90177"/>
            <a:r>
              <a:rPr dirty="0">
                <a:latin typeface="Arial MT"/>
                <a:cs typeface="Arial MT"/>
              </a:rPr>
              <a:t>}</a:t>
            </a:r>
            <a:endParaRPr>
              <a:latin typeface="Arial MT"/>
              <a:cs typeface="Arial MT"/>
            </a:endParaRPr>
          </a:p>
        </p:txBody>
      </p:sp>
      <p:sp>
        <p:nvSpPr>
          <p:cNvPr id="6" name="object 6"/>
          <p:cNvSpPr txBox="1"/>
          <p:nvPr/>
        </p:nvSpPr>
        <p:spPr>
          <a:xfrm>
            <a:off x="2438400" y="1323183"/>
            <a:ext cx="103886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90" dirty="0">
                <a:latin typeface="Arial MT"/>
                <a:cs typeface="Arial MT"/>
              </a:rPr>
              <a:t> </a:t>
            </a:r>
            <a:r>
              <a:rPr dirty="0">
                <a:latin typeface="Arial MT"/>
                <a:cs typeface="Arial MT"/>
              </a:rPr>
              <a:t>1</a:t>
            </a:r>
            <a:endParaRPr>
              <a:latin typeface="Arial MT"/>
              <a:cs typeface="Arial MT"/>
            </a:endParaRPr>
          </a:p>
        </p:txBody>
      </p:sp>
      <p:sp>
        <p:nvSpPr>
          <p:cNvPr id="7" name="object 7"/>
          <p:cNvSpPr txBox="1"/>
          <p:nvPr/>
        </p:nvSpPr>
        <p:spPr>
          <a:xfrm>
            <a:off x="8467090" y="131302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2</a:t>
            </a:r>
            <a:endParaRPr>
              <a:latin typeface="Arial MT"/>
              <a:cs typeface="Arial MT"/>
            </a:endParaRPr>
          </a:p>
        </p:txBody>
      </p:sp>
      <p:pic>
        <p:nvPicPr>
          <p:cNvPr id="8" name="object 8"/>
          <p:cNvPicPr/>
          <p:nvPr/>
        </p:nvPicPr>
        <p:blipFill>
          <a:blip r:embed="rId2" cstate="print"/>
          <a:stretch>
            <a:fillRect/>
          </a:stretch>
        </p:blipFill>
        <p:spPr>
          <a:xfrm>
            <a:off x="2553969" y="1984851"/>
            <a:ext cx="113030" cy="114300"/>
          </a:xfrm>
          <a:prstGeom prst="rect">
            <a:avLst/>
          </a:prstGeom>
        </p:spPr>
      </p:pic>
      <p:sp>
        <p:nvSpPr>
          <p:cNvPr id="9" name="object 9"/>
          <p:cNvSpPr txBox="1"/>
          <p:nvPr/>
        </p:nvSpPr>
        <p:spPr>
          <a:xfrm>
            <a:off x="1753872" y="1855312"/>
            <a:ext cx="431165" cy="289823"/>
          </a:xfrm>
          <a:prstGeom prst="rect">
            <a:avLst/>
          </a:prstGeom>
        </p:spPr>
        <p:txBody>
          <a:bodyPr vert="horz" wrap="square" lIns="0" tIns="12700" rIns="0" bIns="0" rtlCol="0">
            <a:spAutoFit/>
          </a:bodyPr>
          <a:lstStyle/>
          <a:p>
            <a:pPr marL="12701">
              <a:spcBef>
                <a:spcPts val="100"/>
              </a:spcBef>
            </a:pPr>
            <a:r>
              <a:rPr spc="-10" dirty="0">
                <a:solidFill>
                  <a:srgbClr val="FFBF00"/>
                </a:solidFill>
                <a:latin typeface="Arial MT"/>
                <a:cs typeface="Arial MT"/>
              </a:rPr>
              <a:t>l</a:t>
            </a:r>
            <a:r>
              <a:rPr spc="-5" dirty="0">
                <a:solidFill>
                  <a:srgbClr val="FFBF00"/>
                </a:solidFill>
                <a:latin typeface="Arial MT"/>
                <a:cs typeface="Arial MT"/>
              </a:rPr>
              <a:t>ock</a:t>
            </a:r>
            <a:endParaRPr>
              <a:latin typeface="Arial MT"/>
              <a:cs typeface="Arial MT"/>
            </a:endParaRPr>
          </a:p>
        </p:txBody>
      </p:sp>
      <p:pic>
        <p:nvPicPr>
          <p:cNvPr id="10" name="object 10"/>
          <p:cNvPicPr/>
          <p:nvPr/>
        </p:nvPicPr>
        <p:blipFill>
          <a:blip r:embed="rId3" cstate="print"/>
          <a:stretch>
            <a:fillRect/>
          </a:stretch>
        </p:blipFill>
        <p:spPr>
          <a:xfrm>
            <a:off x="2553969" y="2547461"/>
            <a:ext cx="113030" cy="113030"/>
          </a:xfrm>
          <a:prstGeom prst="rect">
            <a:avLst/>
          </a:prstGeom>
        </p:spPr>
      </p:pic>
      <p:sp>
        <p:nvSpPr>
          <p:cNvPr id="11" name="object 11"/>
          <p:cNvSpPr txBox="1"/>
          <p:nvPr/>
        </p:nvSpPr>
        <p:spPr>
          <a:xfrm>
            <a:off x="1524003" y="2417923"/>
            <a:ext cx="685165" cy="289823"/>
          </a:xfrm>
          <a:prstGeom prst="rect">
            <a:avLst/>
          </a:prstGeom>
        </p:spPr>
        <p:txBody>
          <a:bodyPr vert="horz" wrap="square" lIns="0" tIns="12700" rIns="0" bIns="0" rtlCol="0">
            <a:spAutoFit/>
          </a:bodyPr>
          <a:lstStyle/>
          <a:p>
            <a:pPr marL="12701">
              <a:spcBef>
                <a:spcPts val="100"/>
              </a:spcBef>
            </a:pPr>
            <a:r>
              <a:rPr spc="-10" dirty="0">
                <a:solidFill>
                  <a:srgbClr val="FFBF00"/>
                </a:solidFill>
                <a:latin typeface="Arial MT"/>
                <a:cs typeface="Arial MT"/>
              </a:rPr>
              <a:t>unlock</a:t>
            </a:r>
            <a:endParaRPr>
              <a:latin typeface="Arial MT"/>
              <a:cs typeface="Arial MT"/>
            </a:endParaRPr>
          </a:p>
        </p:txBody>
      </p:sp>
      <p:sp>
        <p:nvSpPr>
          <p:cNvPr id="13" name="Rectangle 12">
            <a:extLst>
              <a:ext uri="{FF2B5EF4-FFF2-40B4-BE49-F238E27FC236}">
                <a16:creationId xmlns:a16="http://schemas.microsoft.com/office/drawing/2014/main" id="{C6B737D8-A1DA-BB4A-AA3E-96BD4B90231E}"/>
              </a:ext>
            </a:extLst>
          </p:cNvPr>
          <p:cNvSpPr/>
          <p:nvPr/>
        </p:nvSpPr>
        <p:spPr>
          <a:xfrm>
            <a:off x="0" y="6690954"/>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extLst>
      <p:ext uri="{BB962C8B-B14F-4D97-AF65-F5344CB8AC3E}">
        <p14:creationId xmlns:p14="http://schemas.microsoft.com/office/powerpoint/2010/main" val="392245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3271" y="822841"/>
            <a:ext cx="3040380" cy="622222"/>
          </a:xfrm>
          <a:prstGeom prst="rect">
            <a:avLst/>
          </a:prstGeom>
        </p:spPr>
        <p:txBody>
          <a:bodyPr vert="horz" wrap="square" lIns="0" tIns="12700" rIns="0" bIns="0" rtlCol="0" anchor="ctr">
            <a:spAutoFit/>
          </a:bodyPr>
          <a:lstStyle/>
          <a:p>
            <a:pPr marL="12701">
              <a:tabLst>
                <a:tab pos="1598408" algn="l"/>
              </a:tabLst>
            </a:pPr>
            <a:r>
              <a:rPr dirty="0">
                <a:solidFill>
                  <a:srgbClr val="0000CC"/>
                </a:solidFill>
                <a:latin typeface="Arial MT"/>
              </a:rPr>
              <a:t>Analyze this</a:t>
            </a:r>
          </a:p>
        </p:txBody>
      </p:sp>
      <p:sp>
        <p:nvSpPr>
          <p:cNvPr id="15" name="object 15"/>
          <p:cNvSpPr txBox="1">
            <a:spLocks noGrp="1"/>
          </p:cNvSpPr>
          <p:nvPr>
            <p:ph type="sldNum" sz="quarter" idx="12"/>
          </p:nvPr>
        </p:nvSpPr>
        <p:spPr>
          <a:xfrm>
            <a:off x="9323294" y="714613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gn="r">
              <a:lnSpc>
                <a:spcPts val="1645"/>
              </a:lnSpc>
            </a:pPr>
            <a:fld id="{81D60167-4931-47E6-BA6A-407CBD079E47}" type="slidenum">
              <a:rPr lang="en-IN" smtClean="0"/>
              <a:pPr marL="136535" algn="r">
                <a:lnSpc>
                  <a:spcPts val="1645"/>
                </a:lnSpc>
              </a:pPr>
              <a:t>18</a:t>
            </a:fld>
            <a:endParaRPr dirty="0"/>
          </a:p>
        </p:txBody>
      </p:sp>
      <p:sp>
        <p:nvSpPr>
          <p:cNvPr id="3" name="object 3"/>
          <p:cNvSpPr txBox="1"/>
          <p:nvPr/>
        </p:nvSpPr>
        <p:spPr>
          <a:xfrm>
            <a:off x="2059943" y="1906110"/>
            <a:ext cx="132715" cy="382156"/>
          </a:xfrm>
          <a:prstGeom prst="rect">
            <a:avLst/>
          </a:prstGeom>
        </p:spPr>
        <p:txBody>
          <a:bodyPr vert="horz" wrap="square" lIns="0" tIns="12700" rIns="0" bIns="0" rtlCol="0">
            <a:spAutoFit/>
          </a:bodyPr>
          <a:lstStyle/>
          <a:p>
            <a:pPr marL="12701">
              <a:spcBef>
                <a:spcPts val="100"/>
              </a:spcBef>
            </a:pPr>
            <a:r>
              <a:rPr sz="2400" dirty="0">
                <a:latin typeface="Arial MT"/>
                <a:cs typeface="Arial MT"/>
              </a:rPr>
              <a:t>•</a:t>
            </a:r>
            <a:endParaRPr sz="2400">
              <a:latin typeface="Arial MT"/>
              <a:cs typeface="Arial MT"/>
            </a:endParaRPr>
          </a:p>
        </p:txBody>
      </p:sp>
      <p:sp>
        <p:nvSpPr>
          <p:cNvPr id="4" name="object 4"/>
          <p:cNvSpPr txBox="1"/>
          <p:nvPr/>
        </p:nvSpPr>
        <p:spPr>
          <a:xfrm>
            <a:off x="2402842" y="1922621"/>
            <a:ext cx="6052185" cy="382156"/>
          </a:xfrm>
          <a:prstGeom prst="rect">
            <a:avLst/>
          </a:prstGeom>
        </p:spPr>
        <p:txBody>
          <a:bodyPr vert="horz" wrap="square" lIns="0" tIns="12700" rIns="0" bIns="0" rtlCol="0">
            <a:spAutoFit/>
          </a:bodyPr>
          <a:lstStyle/>
          <a:p>
            <a:pPr marL="12701">
              <a:spcBef>
                <a:spcPts val="100"/>
              </a:spcBef>
            </a:pPr>
            <a:r>
              <a:rPr sz="2400" spc="-10" dirty="0">
                <a:latin typeface="Arial MT"/>
                <a:cs typeface="Arial MT"/>
              </a:rPr>
              <a:t>Does</a:t>
            </a:r>
            <a:r>
              <a:rPr sz="2400" dirty="0">
                <a:latin typeface="Arial MT"/>
                <a:cs typeface="Arial MT"/>
              </a:rPr>
              <a:t> </a:t>
            </a:r>
            <a:r>
              <a:rPr sz="2400" spc="-5" dirty="0">
                <a:latin typeface="Arial MT"/>
                <a:cs typeface="Arial MT"/>
              </a:rPr>
              <a:t>this</a:t>
            </a:r>
            <a:r>
              <a:rPr sz="2400" spc="10" dirty="0">
                <a:latin typeface="Arial MT"/>
                <a:cs typeface="Arial MT"/>
              </a:rPr>
              <a:t> </a:t>
            </a:r>
            <a:r>
              <a:rPr sz="2400" dirty="0">
                <a:latin typeface="Arial MT"/>
                <a:cs typeface="Arial MT"/>
              </a:rPr>
              <a:t>scheme</a:t>
            </a:r>
            <a:r>
              <a:rPr sz="2400" spc="-5" dirty="0">
                <a:latin typeface="Arial MT"/>
                <a:cs typeface="Arial MT"/>
              </a:rPr>
              <a:t> </a:t>
            </a:r>
            <a:r>
              <a:rPr sz="2400" spc="-10" dirty="0">
                <a:latin typeface="Arial MT"/>
                <a:cs typeface="Arial MT"/>
              </a:rPr>
              <a:t>provide</a:t>
            </a:r>
            <a:r>
              <a:rPr sz="2400" spc="-5" dirty="0">
                <a:latin typeface="Arial MT"/>
                <a:cs typeface="Arial MT"/>
              </a:rPr>
              <a:t> </a:t>
            </a:r>
            <a:r>
              <a:rPr sz="2400" dirty="0">
                <a:latin typeface="Arial MT"/>
                <a:cs typeface="Arial MT"/>
              </a:rPr>
              <a:t>mutual</a:t>
            </a:r>
            <a:r>
              <a:rPr sz="2400" spc="-5" dirty="0">
                <a:latin typeface="Arial MT"/>
                <a:cs typeface="Arial MT"/>
              </a:rPr>
              <a:t> </a:t>
            </a:r>
            <a:r>
              <a:rPr sz="2400" spc="-10" dirty="0">
                <a:latin typeface="Arial MT"/>
                <a:cs typeface="Arial MT"/>
              </a:rPr>
              <a:t>exclusion?</a:t>
            </a:r>
            <a:endParaRPr sz="2400" dirty="0">
              <a:latin typeface="Arial MT"/>
              <a:cs typeface="Arial MT"/>
            </a:endParaRPr>
          </a:p>
        </p:txBody>
      </p:sp>
      <p:sp>
        <p:nvSpPr>
          <p:cNvPr id="5" name="object 5"/>
          <p:cNvSpPr txBox="1"/>
          <p:nvPr/>
        </p:nvSpPr>
        <p:spPr>
          <a:xfrm>
            <a:off x="2362201" y="2574133"/>
            <a:ext cx="3048000" cy="1986441"/>
          </a:xfrm>
          <a:prstGeom prst="rect">
            <a:avLst/>
          </a:prstGeom>
          <a:ln w="28393">
            <a:solidFill>
              <a:srgbClr val="3333FF"/>
            </a:solidFill>
          </a:ln>
        </p:spPr>
        <p:txBody>
          <a:bodyPr vert="horz" wrap="square" lIns="0" tIns="46990" rIns="0" bIns="0" rtlCol="0">
            <a:spAutoFit/>
          </a:bodyPr>
          <a:lstStyle/>
          <a:p>
            <a:pPr marL="345465" marR="1111964" indent="-256558">
              <a:spcBef>
                <a:spcPts val="370"/>
              </a:spcBef>
            </a:pPr>
            <a:r>
              <a:rPr spc="-10" dirty="0">
                <a:latin typeface="Arial MT"/>
                <a:cs typeface="Arial MT"/>
              </a:rPr>
              <a:t>while(1){ </a:t>
            </a:r>
            <a:r>
              <a:rPr spc="-5" dirty="0">
                <a:latin typeface="Arial MT"/>
                <a:cs typeface="Arial MT"/>
              </a:rPr>
              <a:t> </a:t>
            </a:r>
            <a:r>
              <a:rPr spc="-10" dirty="0">
                <a:latin typeface="Arial MT"/>
                <a:cs typeface="Arial MT"/>
              </a:rPr>
              <a:t>while(lock</a:t>
            </a:r>
            <a:r>
              <a:rPr spc="-45" dirty="0">
                <a:latin typeface="Arial MT"/>
                <a:cs typeface="Arial MT"/>
              </a:rPr>
              <a:t> </a:t>
            </a:r>
            <a:r>
              <a:rPr spc="-20" dirty="0">
                <a:latin typeface="Arial MT"/>
                <a:cs typeface="Arial MT"/>
              </a:rPr>
              <a:t>!=</a:t>
            </a:r>
            <a:r>
              <a:rPr spc="-40" dirty="0">
                <a:latin typeface="Arial MT"/>
                <a:cs typeface="Arial MT"/>
              </a:rPr>
              <a:t> </a:t>
            </a:r>
            <a:r>
              <a:rPr spc="-5" dirty="0">
                <a:latin typeface="Arial MT"/>
                <a:cs typeface="Arial MT"/>
              </a:rPr>
              <a:t>0); </a:t>
            </a:r>
            <a:r>
              <a:rPr spc="-484" dirty="0">
                <a:latin typeface="Arial MT"/>
                <a:cs typeface="Arial MT"/>
              </a:rPr>
              <a:t> </a:t>
            </a:r>
            <a:r>
              <a:rPr spc="-5" dirty="0">
                <a:latin typeface="Arial MT"/>
                <a:cs typeface="Arial MT"/>
              </a:rPr>
              <a:t>lock= 1; // </a:t>
            </a:r>
            <a:r>
              <a:rPr spc="-10" dirty="0">
                <a:latin typeface="Arial MT"/>
                <a:cs typeface="Arial MT"/>
              </a:rPr>
              <a:t>lock </a:t>
            </a:r>
            <a:r>
              <a:rPr spc="-5" dirty="0">
                <a:latin typeface="Arial MT"/>
                <a:cs typeface="Arial MT"/>
              </a:rPr>
              <a:t> </a:t>
            </a:r>
            <a:r>
              <a:rPr i="1" spc="-5" dirty="0">
                <a:solidFill>
                  <a:srgbClr val="FF0000"/>
                </a:solidFill>
                <a:latin typeface="Arial"/>
                <a:cs typeface="Arial"/>
              </a:rPr>
              <a:t>critical</a:t>
            </a:r>
            <a:r>
              <a:rPr i="1" spc="-25" dirty="0">
                <a:solidFill>
                  <a:srgbClr val="FF0000"/>
                </a:solidFill>
                <a:latin typeface="Arial"/>
                <a:cs typeface="Arial"/>
              </a:rPr>
              <a:t> </a:t>
            </a:r>
            <a:r>
              <a:rPr i="1" spc="-5" dirty="0">
                <a:solidFill>
                  <a:srgbClr val="FF0000"/>
                </a:solidFill>
                <a:latin typeface="Arial"/>
                <a:cs typeface="Arial"/>
              </a:rPr>
              <a:t>section</a:t>
            </a:r>
            <a:endParaRPr>
              <a:latin typeface="Arial"/>
              <a:cs typeface="Arial"/>
            </a:endParaRPr>
          </a:p>
          <a:p>
            <a:pPr marL="345465" marR="859216">
              <a:tabLst>
                <a:tab pos="1330418" algn="l"/>
              </a:tabLst>
            </a:pPr>
            <a:r>
              <a:rPr spc="-5" dirty="0">
                <a:latin typeface="Arial MT"/>
                <a:cs typeface="Arial MT"/>
              </a:rPr>
              <a:t>lock</a:t>
            </a:r>
            <a:r>
              <a:rPr spc="5" dirty="0">
                <a:latin typeface="Arial MT"/>
                <a:cs typeface="Arial MT"/>
              </a:rPr>
              <a:t> </a:t>
            </a:r>
            <a:r>
              <a:rPr dirty="0">
                <a:latin typeface="Arial MT"/>
                <a:cs typeface="Arial MT"/>
              </a:rPr>
              <a:t>= </a:t>
            </a:r>
            <a:r>
              <a:rPr spc="-10" dirty="0">
                <a:latin typeface="Arial MT"/>
                <a:cs typeface="Arial MT"/>
              </a:rPr>
              <a:t>0;	</a:t>
            </a:r>
            <a:r>
              <a:rPr i="1" dirty="0">
                <a:latin typeface="Arial"/>
                <a:cs typeface="Arial"/>
              </a:rPr>
              <a:t>//</a:t>
            </a:r>
            <a:r>
              <a:rPr i="1" spc="-75" dirty="0">
                <a:latin typeface="Arial"/>
                <a:cs typeface="Arial"/>
              </a:rPr>
              <a:t> </a:t>
            </a:r>
            <a:r>
              <a:rPr i="1" spc="-10" dirty="0">
                <a:latin typeface="Arial"/>
                <a:cs typeface="Arial"/>
              </a:rPr>
              <a:t>unlock </a:t>
            </a:r>
            <a:r>
              <a:rPr i="1" spc="-484" dirty="0">
                <a:latin typeface="Arial"/>
                <a:cs typeface="Arial"/>
              </a:rPr>
              <a:t> </a:t>
            </a:r>
            <a:r>
              <a:rPr i="1" spc="-10" dirty="0">
                <a:solidFill>
                  <a:srgbClr val="BEBEBE"/>
                </a:solidFill>
                <a:latin typeface="Arial"/>
                <a:cs typeface="Arial"/>
              </a:rPr>
              <a:t>other</a:t>
            </a:r>
            <a:r>
              <a:rPr i="1" dirty="0">
                <a:solidFill>
                  <a:srgbClr val="BEBEBE"/>
                </a:solidFill>
                <a:latin typeface="Arial"/>
                <a:cs typeface="Arial"/>
              </a:rPr>
              <a:t> </a:t>
            </a:r>
            <a:r>
              <a:rPr i="1" spc="-10" dirty="0">
                <a:solidFill>
                  <a:srgbClr val="BEBEBE"/>
                </a:solidFill>
                <a:latin typeface="Arial"/>
                <a:cs typeface="Arial"/>
              </a:rPr>
              <a:t>code</a:t>
            </a:r>
            <a:endParaRPr>
              <a:latin typeface="Arial"/>
              <a:cs typeface="Arial"/>
            </a:endParaRPr>
          </a:p>
          <a:p>
            <a:pPr marL="88907"/>
            <a:r>
              <a:rPr dirty="0">
                <a:latin typeface="Arial MT"/>
                <a:cs typeface="Arial MT"/>
              </a:rPr>
              <a:t>}</a:t>
            </a:r>
            <a:endParaRPr>
              <a:latin typeface="Arial MT"/>
              <a:cs typeface="Arial MT"/>
            </a:endParaRPr>
          </a:p>
        </p:txBody>
      </p:sp>
      <p:sp>
        <p:nvSpPr>
          <p:cNvPr id="6" name="object 6"/>
          <p:cNvSpPr txBox="1"/>
          <p:nvPr/>
        </p:nvSpPr>
        <p:spPr>
          <a:xfrm>
            <a:off x="6553201" y="2574133"/>
            <a:ext cx="3048000" cy="1986441"/>
          </a:xfrm>
          <a:prstGeom prst="rect">
            <a:avLst/>
          </a:prstGeom>
          <a:ln w="28393">
            <a:solidFill>
              <a:srgbClr val="00AF4F"/>
            </a:solidFill>
          </a:ln>
        </p:spPr>
        <p:txBody>
          <a:bodyPr vert="horz" wrap="square" lIns="0" tIns="46990" rIns="0" bIns="0" rtlCol="0">
            <a:spAutoFit/>
          </a:bodyPr>
          <a:lstStyle/>
          <a:p>
            <a:pPr marL="344830" marR="1111964" indent="-255288">
              <a:spcBef>
                <a:spcPts val="370"/>
              </a:spcBef>
            </a:pPr>
            <a:r>
              <a:rPr spc="-15" dirty="0">
                <a:latin typeface="Arial MT"/>
                <a:cs typeface="Arial MT"/>
              </a:rPr>
              <a:t>while(1){ </a:t>
            </a:r>
            <a:r>
              <a:rPr spc="-10" dirty="0">
                <a:latin typeface="Arial MT"/>
                <a:cs typeface="Arial MT"/>
              </a:rPr>
              <a:t> while(lock </a:t>
            </a:r>
            <a:r>
              <a:rPr spc="-20" dirty="0">
                <a:latin typeface="Arial MT"/>
                <a:cs typeface="Arial MT"/>
              </a:rPr>
              <a:t>!= </a:t>
            </a:r>
            <a:r>
              <a:rPr spc="-5" dirty="0">
                <a:latin typeface="Arial MT"/>
                <a:cs typeface="Arial MT"/>
              </a:rPr>
              <a:t>0); </a:t>
            </a:r>
            <a:r>
              <a:rPr spc="-495" dirty="0">
                <a:latin typeface="Arial MT"/>
                <a:cs typeface="Arial MT"/>
              </a:rPr>
              <a:t> </a:t>
            </a:r>
            <a:r>
              <a:rPr spc="-5" dirty="0">
                <a:latin typeface="Arial MT"/>
                <a:cs typeface="Arial MT"/>
              </a:rPr>
              <a:t>lock </a:t>
            </a:r>
            <a:r>
              <a:rPr dirty="0">
                <a:latin typeface="Arial MT"/>
                <a:cs typeface="Arial MT"/>
              </a:rPr>
              <a:t>= </a:t>
            </a:r>
            <a:r>
              <a:rPr spc="-10" dirty="0">
                <a:latin typeface="Arial MT"/>
                <a:cs typeface="Arial MT"/>
              </a:rPr>
              <a:t>1; </a:t>
            </a:r>
            <a:r>
              <a:rPr dirty="0">
                <a:latin typeface="Arial MT"/>
                <a:cs typeface="Arial MT"/>
              </a:rPr>
              <a:t>// </a:t>
            </a:r>
            <a:r>
              <a:rPr spc="-10" dirty="0">
                <a:latin typeface="Arial MT"/>
                <a:cs typeface="Arial MT"/>
              </a:rPr>
              <a:t>lock </a:t>
            </a:r>
            <a:r>
              <a:rPr spc="-5" dirty="0">
                <a:latin typeface="Arial MT"/>
                <a:cs typeface="Arial MT"/>
              </a:rPr>
              <a:t> </a:t>
            </a:r>
            <a:r>
              <a:rPr i="1" spc="-5" dirty="0">
                <a:solidFill>
                  <a:srgbClr val="FF0000"/>
                </a:solidFill>
                <a:latin typeface="Arial"/>
                <a:cs typeface="Arial"/>
              </a:rPr>
              <a:t>critical</a:t>
            </a:r>
            <a:r>
              <a:rPr i="1" spc="-30" dirty="0">
                <a:solidFill>
                  <a:srgbClr val="FF0000"/>
                </a:solidFill>
                <a:latin typeface="Arial"/>
                <a:cs typeface="Arial"/>
              </a:rPr>
              <a:t> </a:t>
            </a:r>
            <a:r>
              <a:rPr i="1" dirty="0">
                <a:solidFill>
                  <a:srgbClr val="FF0000"/>
                </a:solidFill>
                <a:latin typeface="Arial"/>
                <a:cs typeface="Arial"/>
              </a:rPr>
              <a:t>section</a:t>
            </a:r>
            <a:endParaRPr>
              <a:latin typeface="Arial"/>
              <a:cs typeface="Arial"/>
            </a:endParaRPr>
          </a:p>
          <a:p>
            <a:pPr marL="344830"/>
            <a:r>
              <a:rPr spc="-5" dirty="0">
                <a:latin typeface="Arial MT"/>
                <a:cs typeface="Arial MT"/>
              </a:rPr>
              <a:t>lock</a:t>
            </a:r>
            <a:r>
              <a:rPr spc="-10" dirty="0">
                <a:latin typeface="Arial MT"/>
                <a:cs typeface="Arial MT"/>
              </a:rPr>
              <a:t> </a:t>
            </a:r>
            <a:r>
              <a:rPr dirty="0">
                <a:latin typeface="Arial MT"/>
                <a:cs typeface="Arial MT"/>
              </a:rPr>
              <a:t>=</a:t>
            </a:r>
            <a:r>
              <a:rPr spc="-15" dirty="0">
                <a:latin typeface="Arial MT"/>
                <a:cs typeface="Arial MT"/>
              </a:rPr>
              <a:t> </a:t>
            </a:r>
            <a:r>
              <a:rPr spc="-10" dirty="0">
                <a:latin typeface="Arial MT"/>
                <a:cs typeface="Arial MT"/>
              </a:rPr>
              <a:t>0; </a:t>
            </a:r>
            <a:r>
              <a:rPr dirty="0">
                <a:latin typeface="Arial MT"/>
                <a:cs typeface="Arial MT"/>
              </a:rPr>
              <a:t>//</a:t>
            </a:r>
            <a:r>
              <a:rPr spc="-15" dirty="0">
                <a:latin typeface="Arial MT"/>
                <a:cs typeface="Arial MT"/>
              </a:rPr>
              <a:t> </a:t>
            </a:r>
            <a:r>
              <a:rPr spc="-10" dirty="0">
                <a:latin typeface="Arial MT"/>
                <a:cs typeface="Arial MT"/>
              </a:rPr>
              <a:t>unlock</a:t>
            </a:r>
            <a:endParaRPr>
              <a:latin typeface="Arial MT"/>
              <a:cs typeface="Arial MT"/>
            </a:endParaRPr>
          </a:p>
          <a:p>
            <a:pPr marL="344830"/>
            <a:r>
              <a:rPr i="1" spc="-10" dirty="0">
                <a:solidFill>
                  <a:srgbClr val="BEBEBE"/>
                </a:solidFill>
                <a:latin typeface="Arial"/>
                <a:cs typeface="Arial"/>
              </a:rPr>
              <a:t>other</a:t>
            </a:r>
            <a:r>
              <a:rPr i="1" spc="-25" dirty="0">
                <a:solidFill>
                  <a:srgbClr val="BEBEBE"/>
                </a:solidFill>
                <a:latin typeface="Arial"/>
                <a:cs typeface="Arial"/>
              </a:rPr>
              <a:t> </a:t>
            </a:r>
            <a:r>
              <a:rPr i="1" spc="-10" dirty="0">
                <a:solidFill>
                  <a:srgbClr val="BEBEBE"/>
                </a:solidFill>
                <a:latin typeface="Arial"/>
                <a:cs typeface="Arial"/>
              </a:rPr>
              <a:t>code</a:t>
            </a:r>
            <a:endParaRPr>
              <a:latin typeface="Arial"/>
              <a:cs typeface="Arial"/>
            </a:endParaRPr>
          </a:p>
          <a:p>
            <a:pPr marL="90177"/>
            <a:r>
              <a:rPr dirty="0">
                <a:latin typeface="Arial MT"/>
                <a:cs typeface="Arial MT"/>
              </a:rPr>
              <a:t>}</a:t>
            </a:r>
            <a:endParaRPr>
              <a:latin typeface="Arial MT"/>
              <a:cs typeface="Arial MT"/>
            </a:endParaRPr>
          </a:p>
        </p:txBody>
      </p:sp>
      <p:sp>
        <p:nvSpPr>
          <p:cNvPr id="7" name="object 7"/>
          <p:cNvSpPr txBox="1"/>
          <p:nvPr/>
        </p:nvSpPr>
        <p:spPr>
          <a:xfrm>
            <a:off x="2438400" y="2313783"/>
            <a:ext cx="103886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90" dirty="0">
                <a:latin typeface="Arial MT"/>
                <a:cs typeface="Arial MT"/>
              </a:rPr>
              <a:t> </a:t>
            </a:r>
            <a:r>
              <a:rPr dirty="0">
                <a:latin typeface="Arial MT"/>
                <a:cs typeface="Arial MT"/>
              </a:rPr>
              <a:t>1</a:t>
            </a:r>
            <a:endParaRPr>
              <a:latin typeface="Arial MT"/>
              <a:cs typeface="Arial MT"/>
            </a:endParaRPr>
          </a:p>
        </p:txBody>
      </p:sp>
      <p:sp>
        <p:nvSpPr>
          <p:cNvPr id="8" name="object 8"/>
          <p:cNvSpPr txBox="1"/>
          <p:nvPr/>
        </p:nvSpPr>
        <p:spPr>
          <a:xfrm>
            <a:off x="8467090" y="230235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2</a:t>
            </a:r>
            <a:endParaRPr>
              <a:latin typeface="Arial MT"/>
              <a:cs typeface="Arial MT"/>
            </a:endParaRPr>
          </a:p>
        </p:txBody>
      </p:sp>
      <p:graphicFrame>
        <p:nvGraphicFramePr>
          <p:cNvPr id="9" name="object 9"/>
          <p:cNvGraphicFramePr>
            <a:graphicFrameLocks noGrp="1"/>
          </p:cNvGraphicFramePr>
          <p:nvPr/>
        </p:nvGraphicFramePr>
        <p:xfrm>
          <a:off x="3200403" y="4855460"/>
          <a:ext cx="4190999" cy="1739899"/>
        </p:xfrm>
        <a:graphic>
          <a:graphicData uri="http://schemas.openxmlformats.org/drawingml/2006/table">
            <a:tbl>
              <a:tblPr firstRow="1" bandRow="1">
                <a:tableStyleId>{2D5ABB26-0587-4C30-8999-92F81FD0307C}</a:tableStyleId>
              </a:tblPr>
              <a:tblGrid>
                <a:gridCol w="152400">
                  <a:extLst>
                    <a:ext uri="{9D8B030D-6E8A-4147-A177-3AD203B41FA5}">
                      <a16:colId xmlns:a16="http://schemas.microsoft.com/office/drawing/2014/main" val="20000"/>
                    </a:ext>
                  </a:extLst>
                </a:gridCol>
                <a:gridCol w="3846829">
                  <a:extLst>
                    <a:ext uri="{9D8B030D-6E8A-4147-A177-3AD203B41FA5}">
                      <a16:colId xmlns:a16="http://schemas.microsoft.com/office/drawing/2014/main" val="20001"/>
                    </a:ext>
                  </a:extLst>
                </a:gridCol>
                <a:gridCol w="191770">
                  <a:extLst>
                    <a:ext uri="{9D8B030D-6E8A-4147-A177-3AD203B41FA5}">
                      <a16:colId xmlns:a16="http://schemas.microsoft.com/office/drawing/2014/main" val="20002"/>
                    </a:ext>
                  </a:extLst>
                </a:gridCol>
              </a:tblGrid>
              <a:tr h="318135">
                <a:tc>
                  <a:txBody>
                    <a:bodyPr/>
                    <a:lstStyle/>
                    <a:p>
                      <a:pPr>
                        <a:lnSpc>
                          <a:spcPct val="100000"/>
                        </a:lnSpc>
                      </a:pPr>
                      <a:endParaRPr sz="19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marL="89535">
                        <a:lnSpc>
                          <a:spcPts val="2035"/>
                        </a:lnSpc>
                        <a:spcBef>
                          <a:spcPts val="370"/>
                        </a:spcBef>
                      </a:pPr>
                      <a:r>
                        <a:rPr sz="1800" spc="-5" dirty="0">
                          <a:latin typeface="Arial MT"/>
                          <a:cs typeface="Arial MT"/>
                        </a:rPr>
                        <a:t>lock</a:t>
                      </a:r>
                      <a:r>
                        <a:rPr sz="1800" spc="-40"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0</a:t>
                      </a:r>
                      <a:endParaRPr sz="1800">
                        <a:latin typeface="Arial MT"/>
                        <a:cs typeface="Arial MT"/>
                      </a:endParaRPr>
                    </a:p>
                  </a:txBody>
                  <a:tcPr marL="0" marR="0" marT="469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B w="9525">
                      <a:solidFill>
                        <a:srgbClr val="000000"/>
                      </a:solidFill>
                      <a:prstDash val="solid"/>
                    </a:lnB>
                  </a:tcPr>
                </a:tc>
                <a:extLst>
                  <a:ext uri="{0D108BD9-81ED-4DB2-BD59-A6C34878D82A}">
                    <a16:rowId xmlns:a16="http://schemas.microsoft.com/office/drawing/2014/main" val="10000"/>
                  </a:ext>
                </a:extLst>
              </a:tr>
              <a:tr h="290829">
                <a:tc>
                  <a:txBody>
                    <a:bodyPr/>
                    <a:lstStyle/>
                    <a:p>
                      <a:pPr>
                        <a:lnSpc>
                          <a:spcPct val="100000"/>
                        </a:lnSpc>
                      </a:pPr>
                      <a:endParaRPr sz="1800">
                        <a:latin typeface="Times New Roman"/>
                        <a:cs typeface="Times New Roman"/>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9535">
                        <a:lnSpc>
                          <a:spcPct val="100000"/>
                        </a:lnSpc>
                        <a:spcBef>
                          <a:spcPts val="25"/>
                        </a:spcBef>
                      </a:pPr>
                      <a:r>
                        <a:rPr sz="1800" spc="-10" dirty="0">
                          <a:solidFill>
                            <a:srgbClr val="3333FF"/>
                          </a:solidFill>
                          <a:latin typeface="Arial MT"/>
                          <a:cs typeface="Arial MT"/>
                        </a:rPr>
                        <a:t>P1: while(lock</a:t>
                      </a:r>
                      <a:r>
                        <a:rPr sz="1800" spc="-20" dirty="0">
                          <a:solidFill>
                            <a:srgbClr val="3333FF"/>
                          </a:solidFill>
                          <a:latin typeface="Arial MT"/>
                          <a:cs typeface="Arial MT"/>
                        </a:rPr>
                        <a:t> !=</a:t>
                      </a:r>
                      <a:r>
                        <a:rPr sz="1800" spc="-15" dirty="0">
                          <a:solidFill>
                            <a:srgbClr val="3333FF"/>
                          </a:solidFill>
                          <a:latin typeface="Arial MT"/>
                          <a:cs typeface="Arial MT"/>
                        </a:rPr>
                        <a:t> </a:t>
                      </a:r>
                      <a:r>
                        <a:rPr sz="1800" spc="-5" dirty="0">
                          <a:solidFill>
                            <a:srgbClr val="3333FF"/>
                          </a:solidFill>
                          <a:latin typeface="Arial MT"/>
                          <a:cs typeface="Arial MT"/>
                        </a:rPr>
                        <a:t>0);</a:t>
                      </a:r>
                      <a:endParaRPr sz="1800">
                        <a:latin typeface="Arial MT"/>
                        <a:cs typeface="Arial MT"/>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33400">
                <a:tc>
                  <a:txBody>
                    <a:bodyPr/>
                    <a:lstStyle/>
                    <a:p>
                      <a:pPr>
                        <a:lnSpc>
                          <a:spcPct val="100000"/>
                        </a:lnSpc>
                      </a:pPr>
                      <a:endParaRPr sz="1900">
                        <a:latin typeface="Times New Roman"/>
                        <a:cs typeface="Times New Roman"/>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9535">
                        <a:lnSpc>
                          <a:spcPts val="2055"/>
                        </a:lnSpc>
                      </a:pPr>
                      <a:r>
                        <a:rPr sz="1800" spc="-10" dirty="0">
                          <a:solidFill>
                            <a:srgbClr val="00AF4F"/>
                          </a:solidFill>
                          <a:latin typeface="Arial MT"/>
                          <a:cs typeface="Arial MT"/>
                        </a:rPr>
                        <a:t>P2: while(lock</a:t>
                      </a:r>
                      <a:r>
                        <a:rPr sz="1800" spc="-20" dirty="0">
                          <a:solidFill>
                            <a:srgbClr val="00AF4F"/>
                          </a:solidFill>
                          <a:latin typeface="Arial MT"/>
                          <a:cs typeface="Arial MT"/>
                        </a:rPr>
                        <a:t> !=</a:t>
                      </a:r>
                      <a:r>
                        <a:rPr sz="1800" spc="-15" dirty="0">
                          <a:solidFill>
                            <a:srgbClr val="00AF4F"/>
                          </a:solidFill>
                          <a:latin typeface="Arial MT"/>
                          <a:cs typeface="Arial MT"/>
                        </a:rPr>
                        <a:t> </a:t>
                      </a:r>
                      <a:r>
                        <a:rPr sz="1800" spc="-5" dirty="0">
                          <a:solidFill>
                            <a:srgbClr val="00AF4F"/>
                          </a:solidFill>
                          <a:latin typeface="Arial MT"/>
                          <a:cs typeface="Arial MT"/>
                        </a:rPr>
                        <a:t>0);</a:t>
                      </a:r>
                      <a:endParaRPr sz="1800">
                        <a:latin typeface="Arial MT"/>
                        <a:cs typeface="Arial MT"/>
                      </a:endParaRPr>
                    </a:p>
                    <a:p>
                      <a:pPr marL="89535">
                        <a:lnSpc>
                          <a:spcPts val="2045"/>
                        </a:lnSpc>
                      </a:pPr>
                      <a:r>
                        <a:rPr sz="1800" spc="-10" dirty="0">
                          <a:solidFill>
                            <a:srgbClr val="00AF4F"/>
                          </a:solidFill>
                          <a:latin typeface="Arial MT"/>
                          <a:cs typeface="Arial MT"/>
                        </a:rPr>
                        <a:t>P2:</a:t>
                      </a:r>
                      <a:r>
                        <a:rPr sz="1800" spc="-20" dirty="0">
                          <a:solidFill>
                            <a:srgbClr val="00AF4F"/>
                          </a:solidFill>
                          <a:latin typeface="Arial MT"/>
                          <a:cs typeface="Arial MT"/>
                        </a:rPr>
                        <a:t> </a:t>
                      </a:r>
                      <a:r>
                        <a:rPr sz="1800" spc="-5" dirty="0">
                          <a:solidFill>
                            <a:srgbClr val="00AF4F"/>
                          </a:solidFill>
                          <a:latin typeface="Arial MT"/>
                          <a:cs typeface="Arial MT"/>
                        </a:rPr>
                        <a:t>lock</a:t>
                      </a:r>
                      <a:r>
                        <a:rPr sz="1800" spc="-15" dirty="0">
                          <a:solidFill>
                            <a:srgbClr val="00AF4F"/>
                          </a:solidFill>
                          <a:latin typeface="Arial MT"/>
                          <a:cs typeface="Arial MT"/>
                        </a:rPr>
                        <a:t> </a:t>
                      </a:r>
                      <a:r>
                        <a:rPr sz="1800" dirty="0">
                          <a:solidFill>
                            <a:srgbClr val="00AF4F"/>
                          </a:solidFill>
                          <a:latin typeface="Arial MT"/>
                          <a:cs typeface="Arial MT"/>
                        </a:rPr>
                        <a:t>=</a:t>
                      </a:r>
                      <a:r>
                        <a:rPr sz="1800" spc="-20" dirty="0">
                          <a:solidFill>
                            <a:srgbClr val="00AF4F"/>
                          </a:solidFill>
                          <a:latin typeface="Arial MT"/>
                          <a:cs typeface="Arial MT"/>
                        </a:rPr>
                        <a:t> </a:t>
                      </a:r>
                      <a:r>
                        <a:rPr sz="1800" spc="-10" dirty="0">
                          <a:solidFill>
                            <a:srgbClr val="00AF4F"/>
                          </a:solidFill>
                          <a:latin typeface="Arial MT"/>
                          <a:cs typeface="Arial MT"/>
                        </a:rPr>
                        <a:t>1;</a:t>
                      </a:r>
                      <a:endParaRPr sz="1800">
                        <a:latin typeface="Arial MT"/>
                        <a:cs typeface="Arial MT"/>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97535">
                <a:tc>
                  <a:txBody>
                    <a:bodyPr/>
                    <a:lstStyle/>
                    <a:p>
                      <a:pPr>
                        <a:lnSpc>
                          <a:spcPct val="100000"/>
                        </a:lnSpc>
                      </a:pPr>
                      <a:endParaRPr sz="1900">
                        <a:latin typeface="Times New Roman"/>
                        <a:cs typeface="Times New Roman"/>
                      </a:endParaRPr>
                    </a:p>
                  </a:txBody>
                  <a:tcPr marL="0" marR="0" marT="0" marB="0">
                    <a:lnR w="9525">
                      <a:solidFill>
                        <a:srgbClr val="000000"/>
                      </a:solidFill>
                      <a:prstDash val="solid"/>
                    </a:lnR>
                    <a:lnT w="9525">
                      <a:solidFill>
                        <a:srgbClr val="000000"/>
                      </a:solidFill>
                      <a:prstDash val="solid"/>
                    </a:lnT>
                  </a:tcPr>
                </a:tc>
                <a:tc>
                  <a:txBody>
                    <a:bodyPr/>
                    <a:lstStyle/>
                    <a:p>
                      <a:pPr marL="89535">
                        <a:lnSpc>
                          <a:spcPct val="100000"/>
                        </a:lnSpc>
                        <a:spcBef>
                          <a:spcPts val="15"/>
                        </a:spcBef>
                      </a:pPr>
                      <a:r>
                        <a:rPr sz="1800" spc="-10" dirty="0">
                          <a:solidFill>
                            <a:srgbClr val="3333FF"/>
                          </a:solidFill>
                          <a:latin typeface="Arial MT"/>
                          <a:cs typeface="Arial MT"/>
                        </a:rPr>
                        <a:t>P1:</a:t>
                      </a:r>
                      <a:r>
                        <a:rPr sz="1800" spc="-20" dirty="0">
                          <a:solidFill>
                            <a:srgbClr val="3333FF"/>
                          </a:solidFill>
                          <a:latin typeface="Arial MT"/>
                          <a:cs typeface="Arial MT"/>
                        </a:rPr>
                        <a:t> </a:t>
                      </a:r>
                      <a:r>
                        <a:rPr sz="1800" spc="-5" dirty="0">
                          <a:solidFill>
                            <a:srgbClr val="3333FF"/>
                          </a:solidFill>
                          <a:latin typeface="Arial MT"/>
                          <a:cs typeface="Arial MT"/>
                        </a:rPr>
                        <a:t>lock</a:t>
                      </a:r>
                      <a:r>
                        <a:rPr sz="1800" spc="-15" dirty="0">
                          <a:solidFill>
                            <a:srgbClr val="3333FF"/>
                          </a:solidFill>
                          <a:latin typeface="Arial MT"/>
                          <a:cs typeface="Arial MT"/>
                        </a:rPr>
                        <a:t> </a:t>
                      </a:r>
                      <a:r>
                        <a:rPr sz="1800" dirty="0">
                          <a:solidFill>
                            <a:srgbClr val="3333FF"/>
                          </a:solidFill>
                          <a:latin typeface="Arial MT"/>
                          <a:cs typeface="Arial MT"/>
                        </a:rPr>
                        <a:t>=</a:t>
                      </a:r>
                      <a:r>
                        <a:rPr sz="1800" spc="-20" dirty="0">
                          <a:solidFill>
                            <a:srgbClr val="3333FF"/>
                          </a:solidFill>
                          <a:latin typeface="Arial MT"/>
                          <a:cs typeface="Arial MT"/>
                        </a:rPr>
                        <a:t> </a:t>
                      </a:r>
                      <a:r>
                        <a:rPr sz="1800" spc="-5" dirty="0">
                          <a:solidFill>
                            <a:srgbClr val="3333FF"/>
                          </a:solidFill>
                          <a:latin typeface="Arial MT"/>
                          <a:cs typeface="Arial MT"/>
                        </a:rPr>
                        <a:t>1</a:t>
                      </a:r>
                      <a:r>
                        <a:rPr sz="1800" spc="-5" dirty="0">
                          <a:latin typeface="Arial MT"/>
                          <a:cs typeface="Arial MT"/>
                        </a:rPr>
                        <a:t>;</a:t>
                      </a:r>
                      <a:endParaRPr sz="1800">
                        <a:latin typeface="Arial MT"/>
                        <a:cs typeface="Arial MT"/>
                      </a:endParaRPr>
                    </a:p>
                    <a:p>
                      <a:pPr marL="89535">
                        <a:lnSpc>
                          <a:spcPct val="100000"/>
                        </a:lnSpc>
                      </a:pPr>
                      <a:r>
                        <a:rPr sz="1800" dirty="0">
                          <a:solidFill>
                            <a:srgbClr val="FF0000"/>
                          </a:solidFill>
                          <a:latin typeface="Arial MT"/>
                          <a:cs typeface="Arial MT"/>
                        </a:rPr>
                        <a:t>….</a:t>
                      </a:r>
                      <a:r>
                        <a:rPr sz="1800" spc="-15" dirty="0">
                          <a:solidFill>
                            <a:srgbClr val="FF0000"/>
                          </a:solidFill>
                          <a:latin typeface="Arial MT"/>
                          <a:cs typeface="Arial MT"/>
                        </a:rPr>
                        <a:t> </a:t>
                      </a:r>
                      <a:r>
                        <a:rPr sz="1800" spc="-5" dirty="0">
                          <a:solidFill>
                            <a:srgbClr val="FF0000"/>
                          </a:solidFill>
                          <a:latin typeface="Arial MT"/>
                          <a:cs typeface="Arial MT"/>
                        </a:rPr>
                        <a:t>Both</a:t>
                      </a:r>
                      <a:r>
                        <a:rPr sz="1800" spc="-15" dirty="0">
                          <a:solidFill>
                            <a:srgbClr val="FF0000"/>
                          </a:solidFill>
                          <a:latin typeface="Arial MT"/>
                          <a:cs typeface="Arial MT"/>
                        </a:rPr>
                        <a:t> </a:t>
                      </a:r>
                      <a:r>
                        <a:rPr sz="1800" spc="-5" dirty="0">
                          <a:solidFill>
                            <a:srgbClr val="FF0000"/>
                          </a:solidFill>
                          <a:latin typeface="Arial MT"/>
                          <a:cs typeface="Arial MT"/>
                        </a:rPr>
                        <a:t>processes</a:t>
                      </a:r>
                      <a:r>
                        <a:rPr sz="1800" spc="-10" dirty="0">
                          <a:solidFill>
                            <a:srgbClr val="FF0000"/>
                          </a:solidFill>
                          <a:latin typeface="Arial MT"/>
                          <a:cs typeface="Arial MT"/>
                        </a:rPr>
                        <a:t> </a:t>
                      </a:r>
                      <a:r>
                        <a:rPr sz="1800" spc="-5" dirty="0">
                          <a:solidFill>
                            <a:srgbClr val="FF0000"/>
                          </a:solidFill>
                          <a:latin typeface="Arial MT"/>
                          <a:cs typeface="Arial MT"/>
                        </a:rPr>
                        <a:t>in</a:t>
                      </a:r>
                      <a:r>
                        <a:rPr sz="1800" spc="-10" dirty="0">
                          <a:solidFill>
                            <a:srgbClr val="FF0000"/>
                          </a:solidFill>
                          <a:latin typeface="Arial MT"/>
                          <a:cs typeface="Arial MT"/>
                        </a:rPr>
                        <a:t> </a:t>
                      </a:r>
                      <a:r>
                        <a:rPr sz="1800" spc="-5" dirty="0">
                          <a:solidFill>
                            <a:srgbClr val="FF0000"/>
                          </a:solidFill>
                          <a:latin typeface="Arial MT"/>
                          <a:cs typeface="Arial MT"/>
                        </a:rPr>
                        <a:t>critical</a:t>
                      </a:r>
                      <a:r>
                        <a:rPr sz="1800" spc="-10" dirty="0">
                          <a:solidFill>
                            <a:srgbClr val="FF0000"/>
                          </a:solidFill>
                          <a:latin typeface="Arial MT"/>
                          <a:cs typeface="Arial MT"/>
                        </a:rPr>
                        <a:t> </a:t>
                      </a:r>
                      <a:r>
                        <a:rPr sz="1800" spc="-5" dirty="0">
                          <a:solidFill>
                            <a:srgbClr val="FF0000"/>
                          </a:solidFill>
                          <a:latin typeface="Arial MT"/>
                          <a:cs typeface="Arial MT"/>
                        </a:rPr>
                        <a:t>section</a:t>
                      </a:r>
                      <a:endParaRPr sz="1800">
                        <a:latin typeface="Arial MT"/>
                        <a:cs typeface="Arial MT"/>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T w="9525">
                      <a:solidFill>
                        <a:srgbClr val="000000"/>
                      </a:solidFill>
                      <a:prstDash val="solid"/>
                    </a:lnT>
                  </a:tcPr>
                </a:tc>
                <a:extLst>
                  <a:ext uri="{0D108BD9-81ED-4DB2-BD59-A6C34878D82A}">
                    <a16:rowId xmlns:a16="http://schemas.microsoft.com/office/drawing/2014/main" val="10003"/>
                  </a:ext>
                </a:extLst>
              </a:tr>
            </a:tbl>
          </a:graphicData>
        </a:graphic>
      </p:graphicFrame>
      <p:grpSp>
        <p:nvGrpSpPr>
          <p:cNvPr id="10" name="object 10"/>
          <p:cNvGrpSpPr/>
          <p:nvPr/>
        </p:nvGrpSpPr>
        <p:grpSpPr>
          <a:xfrm>
            <a:off x="7386727" y="5219541"/>
            <a:ext cx="690880" cy="255270"/>
            <a:chOff x="5862727" y="4931409"/>
            <a:chExt cx="690880" cy="255270"/>
          </a:xfrm>
        </p:grpSpPr>
        <p:sp>
          <p:nvSpPr>
            <p:cNvPr id="11" name="object 11"/>
            <p:cNvSpPr/>
            <p:nvPr/>
          </p:nvSpPr>
          <p:spPr>
            <a:xfrm>
              <a:off x="5867400" y="4986019"/>
              <a:ext cx="585470" cy="195580"/>
            </a:xfrm>
            <a:custGeom>
              <a:avLst/>
              <a:gdLst/>
              <a:ahLst/>
              <a:cxnLst/>
              <a:rect l="l" t="t" r="r" b="b"/>
              <a:pathLst>
                <a:path w="585470" h="195579">
                  <a:moveTo>
                    <a:pt x="0" y="195579"/>
                  </a:moveTo>
                  <a:lnTo>
                    <a:pt x="585470" y="0"/>
                  </a:lnTo>
                </a:path>
              </a:pathLst>
            </a:custGeom>
            <a:ln w="9344">
              <a:solidFill>
                <a:srgbClr val="B5DBDE"/>
              </a:solidFill>
            </a:ln>
          </p:spPr>
          <p:txBody>
            <a:bodyPr wrap="square" lIns="0" tIns="0" rIns="0" bIns="0" rtlCol="0"/>
            <a:lstStyle/>
            <a:p>
              <a:endParaRPr/>
            </a:p>
          </p:txBody>
        </p:sp>
        <p:pic>
          <p:nvPicPr>
            <p:cNvPr id="12" name="object 12"/>
            <p:cNvPicPr/>
            <p:nvPr/>
          </p:nvPicPr>
          <p:blipFill>
            <a:blip r:embed="rId2" cstate="print"/>
            <a:stretch>
              <a:fillRect/>
            </a:stretch>
          </p:blipFill>
          <p:spPr>
            <a:xfrm>
              <a:off x="6432550" y="4931409"/>
              <a:ext cx="120650" cy="106679"/>
            </a:xfrm>
            <a:prstGeom prst="rect">
              <a:avLst/>
            </a:prstGeom>
          </p:spPr>
        </p:pic>
      </p:grpSp>
      <p:sp>
        <p:nvSpPr>
          <p:cNvPr id="13" name="object 13"/>
          <p:cNvSpPr txBox="1"/>
          <p:nvPr/>
        </p:nvSpPr>
        <p:spPr>
          <a:xfrm>
            <a:off x="8078472" y="5123023"/>
            <a:ext cx="1452245" cy="289823"/>
          </a:xfrm>
          <a:prstGeom prst="rect">
            <a:avLst/>
          </a:prstGeom>
        </p:spPr>
        <p:txBody>
          <a:bodyPr vert="horz" wrap="square" lIns="0" tIns="12700" rIns="0" bIns="0" rtlCol="0">
            <a:spAutoFit/>
          </a:bodyPr>
          <a:lstStyle/>
          <a:p>
            <a:pPr marL="12701">
              <a:spcBef>
                <a:spcPts val="100"/>
              </a:spcBef>
            </a:pPr>
            <a:r>
              <a:rPr spc="-10" dirty="0">
                <a:latin typeface="Arial MT"/>
                <a:cs typeface="Arial MT"/>
              </a:rPr>
              <a:t>context</a:t>
            </a:r>
            <a:r>
              <a:rPr spc="-45" dirty="0">
                <a:latin typeface="Arial MT"/>
                <a:cs typeface="Arial MT"/>
              </a:rPr>
              <a:t> </a:t>
            </a:r>
            <a:r>
              <a:rPr spc="-15" dirty="0">
                <a:latin typeface="Arial MT"/>
                <a:cs typeface="Arial MT"/>
              </a:rPr>
              <a:t>switch</a:t>
            </a:r>
            <a:endParaRPr>
              <a:latin typeface="Arial MT"/>
              <a:cs typeface="Arial MT"/>
            </a:endParaRPr>
          </a:p>
        </p:txBody>
      </p:sp>
      <p:sp>
        <p:nvSpPr>
          <p:cNvPr id="14" name="object 14"/>
          <p:cNvSpPr txBox="1"/>
          <p:nvPr/>
        </p:nvSpPr>
        <p:spPr>
          <a:xfrm>
            <a:off x="2209803" y="5045553"/>
            <a:ext cx="318135"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No</a:t>
            </a:r>
            <a:endParaRPr>
              <a:latin typeface="Arial MT"/>
              <a:cs typeface="Arial MT"/>
            </a:endParaRPr>
          </a:p>
        </p:txBody>
      </p:sp>
      <p:sp>
        <p:nvSpPr>
          <p:cNvPr id="16" name="Rectangle 15">
            <a:extLst>
              <a:ext uri="{FF2B5EF4-FFF2-40B4-BE49-F238E27FC236}">
                <a16:creationId xmlns:a16="http://schemas.microsoft.com/office/drawing/2014/main" id="{A7F67720-443D-0F4B-B4E8-2AD11BA8C1DB}"/>
              </a:ext>
            </a:extLst>
          </p:cNvPr>
          <p:cNvSpPr/>
          <p:nvPr/>
        </p:nvSpPr>
        <p:spPr>
          <a:xfrm>
            <a:off x="0" y="6776799"/>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7141" y="822841"/>
            <a:ext cx="2075180" cy="622222"/>
          </a:xfrm>
          <a:prstGeom prst="rect">
            <a:avLst/>
          </a:prstGeom>
        </p:spPr>
        <p:txBody>
          <a:bodyPr vert="horz" wrap="square" lIns="0" tIns="12700" rIns="0" bIns="0" rtlCol="0" anchor="ctr">
            <a:spAutoFit/>
          </a:bodyPr>
          <a:lstStyle/>
          <a:p>
            <a:pPr marL="12701">
              <a:tabLst>
                <a:tab pos="1598408" algn="l"/>
              </a:tabLst>
            </a:pPr>
            <a:r>
              <a:rPr dirty="0">
                <a:solidFill>
                  <a:srgbClr val="0000CC"/>
                </a:solidFill>
                <a:latin typeface="Arial MT"/>
              </a:rPr>
              <a:t>If only…</a:t>
            </a:r>
          </a:p>
        </p:txBody>
      </p:sp>
      <p:sp>
        <p:nvSpPr>
          <p:cNvPr id="50" name="object 50"/>
          <p:cNvSpPr txBox="1">
            <a:spLocks noGrp="1"/>
          </p:cNvSpPr>
          <p:nvPr>
            <p:ph type="sldNum" sz="quarter" idx="12"/>
          </p:nvPr>
        </p:nvSpPr>
        <p:spPr>
          <a:xfrm>
            <a:off x="9448800" y="713784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gn="r">
              <a:lnSpc>
                <a:spcPts val="1645"/>
              </a:lnSpc>
            </a:pPr>
            <a:fld id="{81D60167-4931-47E6-BA6A-407CBD079E47}" type="slidenum">
              <a:rPr lang="en-IN" smtClean="0"/>
              <a:pPr marL="136535" algn="r">
                <a:lnSpc>
                  <a:spcPts val="1645"/>
                </a:lnSpc>
              </a:pPr>
              <a:t>19</a:t>
            </a:fld>
            <a:endParaRPr dirty="0"/>
          </a:p>
        </p:txBody>
      </p:sp>
      <p:sp>
        <p:nvSpPr>
          <p:cNvPr id="3" name="object 3"/>
          <p:cNvSpPr txBox="1"/>
          <p:nvPr/>
        </p:nvSpPr>
        <p:spPr>
          <a:xfrm>
            <a:off x="2059942" y="1923891"/>
            <a:ext cx="7028815" cy="505395"/>
          </a:xfrm>
          <a:prstGeom prst="rect">
            <a:avLst/>
          </a:prstGeom>
        </p:spPr>
        <p:txBody>
          <a:bodyPr vert="horz" wrap="square" lIns="0" tIns="12700" rIns="0" bIns="0" rtlCol="0">
            <a:spAutoFit/>
          </a:bodyPr>
          <a:lstStyle/>
          <a:p>
            <a:pPr marL="355625" indent="-342924">
              <a:spcBef>
                <a:spcPts val="100"/>
              </a:spcBef>
              <a:buChar char="•"/>
              <a:tabLst>
                <a:tab pos="354990" algn="l"/>
                <a:tab pos="355625" algn="l"/>
              </a:tabLst>
            </a:pPr>
            <a:r>
              <a:rPr sz="3201" spc="-35" dirty="0">
                <a:latin typeface="Arial MT"/>
                <a:cs typeface="Arial MT"/>
              </a:rPr>
              <a:t>We</a:t>
            </a:r>
            <a:r>
              <a:rPr sz="3201" spc="-15" dirty="0">
                <a:latin typeface="Arial MT"/>
                <a:cs typeface="Arial MT"/>
              </a:rPr>
              <a:t> </a:t>
            </a:r>
            <a:r>
              <a:rPr sz="3201" dirty="0">
                <a:latin typeface="Arial MT"/>
                <a:cs typeface="Arial MT"/>
              </a:rPr>
              <a:t>could</a:t>
            </a:r>
            <a:r>
              <a:rPr sz="3201" spc="-10" dirty="0">
                <a:latin typeface="Arial MT"/>
                <a:cs typeface="Arial MT"/>
              </a:rPr>
              <a:t> </a:t>
            </a:r>
            <a:r>
              <a:rPr sz="3201" dirty="0">
                <a:latin typeface="Arial MT"/>
                <a:cs typeface="Arial MT"/>
              </a:rPr>
              <a:t>make</a:t>
            </a:r>
            <a:r>
              <a:rPr sz="3201" spc="-15" dirty="0">
                <a:latin typeface="Arial MT"/>
                <a:cs typeface="Arial MT"/>
              </a:rPr>
              <a:t> </a:t>
            </a:r>
            <a:r>
              <a:rPr sz="3201" spc="-5" dirty="0">
                <a:latin typeface="Arial MT"/>
                <a:cs typeface="Arial MT"/>
              </a:rPr>
              <a:t>this</a:t>
            </a:r>
            <a:r>
              <a:rPr sz="3201" spc="-15" dirty="0">
                <a:latin typeface="Arial MT"/>
                <a:cs typeface="Arial MT"/>
              </a:rPr>
              <a:t> </a:t>
            </a:r>
            <a:r>
              <a:rPr sz="3201" dirty="0">
                <a:latin typeface="Arial MT"/>
                <a:cs typeface="Arial MT"/>
              </a:rPr>
              <a:t>operation</a:t>
            </a:r>
            <a:r>
              <a:rPr sz="3201" spc="-15" dirty="0">
                <a:latin typeface="Arial MT"/>
                <a:cs typeface="Arial MT"/>
              </a:rPr>
              <a:t> </a:t>
            </a:r>
            <a:r>
              <a:rPr sz="3201" spc="-5" dirty="0">
                <a:latin typeface="Arial MT"/>
                <a:cs typeface="Arial MT"/>
              </a:rPr>
              <a:t>atomic</a:t>
            </a:r>
            <a:endParaRPr sz="3201">
              <a:latin typeface="Arial MT"/>
              <a:cs typeface="Arial MT"/>
            </a:endParaRPr>
          </a:p>
        </p:txBody>
      </p:sp>
      <p:sp>
        <p:nvSpPr>
          <p:cNvPr id="4" name="object 4"/>
          <p:cNvSpPr txBox="1"/>
          <p:nvPr/>
        </p:nvSpPr>
        <p:spPr>
          <a:xfrm>
            <a:off x="2438401" y="3107533"/>
            <a:ext cx="3048000" cy="1986441"/>
          </a:xfrm>
          <a:prstGeom prst="rect">
            <a:avLst/>
          </a:prstGeom>
          <a:ln w="28393">
            <a:solidFill>
              <a:srgbClr val="3333FF"/>
            </a:solidFill>
          </a:ln>
        </p:spPr>
        <p:txBody>
          <a:bodyPr vert="horz" wrap="square" lIns="0" tIns="46990" rIns="0" bIns="0" rtlCol="0">
            <a:spAutoFit/>
          </a:bodyPr>
          <a:lstStyle/>
          <a:p>
            <a:pPr marL="5080">
              <a:spcBef>
                <a:spcPts val="370"/>
              </a:spcBef>
              <a:tabLst>
                <a:tab pos="1260564" algn="l"/>
                <a:tab pos="1574275" algn="l"/>
                <a:tab pos="1887988" algn="l"/>
                <a:tab pos="2201700" algn="l"/>
                <a:tab pos="2515412" algn="l"/>
                <a:tab pos="2830394" algn="l"/>
              </a:tabLst>
            </a:pPr>
            <a:r>
              <a:rPr u="heavy" dirty="0">
                <a:uFill>
                  <a:solidFill>
                    <a:srgbClr val="000000"/>
                  </a:solidFill>
                </a:uFill>
                <a:latin typeface="Times New Roman"/>
                <a:cs typeface="Times New Roman"/>
              </a:rPr>
              <a:t> </a:t>
            </a:r>
            <a:r>
              <a:rPr u="heavy" spc="-229" dirty="0">
                <a:uFill>
                  <a:solidFill>
                    <a:srgbClr val="000000"/>
                  </a:solidFill>
                </a:uFill>
                <a:latin typeface="Times New Roman"/>
                <a:cs typeface="Times New Roman"/>
              </a:rPr>
              <a:t> </a:t>
            </a:r>
            <a:r>
              <a:rPr spc="-20" dirty="0">
                <a:latin typeface="Arial MT"/>
                <a:cs typeface="Arial MT"/>
              </a:rPr>
              <a:t>while(</a:t>
            </a:r>
            <a:r>
              <a:rPr u="heavy" spc="-20" dirty="0">
                <a:uFill>
                  <a:solidFill>
                    <a:srgbClr val="000000"/>
                  </a:solidFill>
                </a:uFill>
                <a:latin typeface="Arial MT"/>
                <a:cs typeface="Arial MT"/>
              </a:rPr>
              <a:t>1</a:t>
            </a:r>
            <a:r>
              <a:rPr spc="-20" dirty="0">
                <a:latin typeface="Arial MT"/>
                <a:cs typeface="Arial MT"/>
              </a:rPr>
              <a:t>){</a:t>
            </a:r>
            <a:r>
              <a:rPr u="heavy" dirty="0">
                <a:uFill>
                  <a:solidFill>
                    <a:srgbClr val="000000"/>
                  </a:solidFill>
                </a:uFill>
                <a:latin typeface="Times New Roman"/>
                <a:cs typeface="Times New Roman"/>
              </a:rPr>
              <a:t>  </a:t>
            </a:r>
            <a:r>
              <a:rPr u="heavy" spc="-3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2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2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2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2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25" dirty="0">
                <a:uFill>
                  <a:solidFill>
                    <a:srgbClr val="000000"/>
                  </a:solidFill>
                </a:uFill>
                <a:latin typeface="Times New Roman"/>
                <a:cs typeface="Times New Roman"/>
              </a:rPr>
              <a:t> </a:t>
            </a:r>
            <a:r>
              <a:rPr dirty="0">
                <a:latin typeface="Times New Roman"/>
                <a:cs typeface="Times New Roman"/>
              </a:rPr>
              <a:t>	</a:t>
            </a:r>
            <a:r>
              <a:rPr u="heavy" dirty="0">
                <a:uFill>
                  <a:solidFill>
                    <a:srgbClr val="000000"/>
                  </a:solidFill>
                </a:uFill>
                <a:latin typeface="Times New Roman"/>
                <a:cs typeface="Times New Roman"/>
              </a:rPr>
              <a:t> </a:t>
            </a:r>
            <a:r>
              <a:rPr u="heavy" spc="-35" dirty="0">
                <a:uFill>
                  <a:solidFill>
                    <a:srgbClr val="000000"/>
                  </a:solidFill>
                </a:uFill>
                <a:latin typeface="Times New Roman"/>
                <a:cs typeface="Times New Roman"/>
              </a:rPr>
              <a:t> </a:t>
            </a:r>
            <a:endParaRPr dirty="0">
              <a:latin typeface="Times New Roman"/>
              <a:cs typeface="Times New Roman"/>
            </a:endParaRPr>
          </a:p>
          <a:p>
            <a:pPr marL="345465" marR="859851">
              <a:tabLst>
                <a:tab pos="1331688" algn="l"/>
              </a:tabLst>
            </a:pPr>
            <a:r>
              <a:rPr spc="-10" dirty="0">
                <a:latin typeface="Arial MT"/>
                <a:cs typeface="Arial MT"/>
              </a:rPr>
              <a:t>while(lock</a:t>
            </a:r>
            <a:r>
              <a:rPr spc="-20" dirty="0">
                <a:latin typeface="Arial MT"/>
                <a:cs typeface="Arial MT"/>
              </a:rPr>
              <a:t> !=</a:t>
            </a:r>
            <a:r>
              <a:rPr spc="-10" dirty="0">
                <a:latin typeface="Arial MT"/>
                <a:cs typeface="Arial MT"/>
              </a:rPr>
              <a:t> </a:t>
            </a:r>
            <a:r>
              <a:rPr spc="-5" dirty="0">
                <a:latin typeface="Arial MT"/>
                <a:cs typeface="Arial MT"/>
              </a:rPr>
              <a:t>0); </a:t>
            </a:r>
            <a:r>
              <a:rPr dirty="0">
                <a:latin typeface="Arial MT"/>
                <a:cs typeface="Arial MT"/>
              </a:rPr>
              <a:t> </a:t>
            </a:r>
            <a:r>
              <a:rPr spc="-5" dirty="0">
                <a:latin typeface="Arial MT"/>
                <a:cs typeface="Arial MT"/>
              </a:rPr>
              <a:t>lock= 1; //</a:t>
            </a:r>
            <a:r>
              <a:rPr dirty="0">
                <a:latin typeface="Arial MT"/>
                <a:cs typeface="Arial MT"/>
              </a:rPr>
              <a:t> </a:t>
            </a:r>
            <a:r>
              <a:rPr spc="-10" dirty="0">
                <a:latin typeface="Arial MT"/>
                <a:cs typeface="Arial MT"/>
              </a:rPr>
              <a:t>lock </a:t>
            </a:r>
            <a:r>
              <a:rPr spc="-5" dirty="0">
                <a:latin typeface="Arial MT"/>
                <a:cs typeface="Arial MT"/>
              </a:rPr>
              <a:t> </a:t>
            </a:r>
            <a:r>
              <a:rPr i="1" spc="-5" dirty="0">
                <a:solidFill>
                  <a:srgbClr val="FF0000"/>
                </a:solidFill>
                <a:latin typeface="Arial"/>
                <a:cs typeface="Arial"/>
              </a:rPr>
              <a:t>critical</a:t>
            </a:r>
            <a:r>
              <a:rPr i="1" spc="15" dirty="0">
                <a:solidFill>
                  <a:srgbClr val="FF0000"/>
                </a:solidFill>
                <a:latin typeface="Arial"/>
                <a:cs typeface="Arial"/>
              </a:rPr>
              <a:t> </a:t>
            </a:r>
            <a:r>
              <a:rPr i="1" dirty="0">
                <a:solidFill>
                  <a:srgbClr val="FF0000"/>
                </a:solidFill>
                <a:latin typeface="Arial"/>
                <a:cs typeface="Arial"/>
              </a:rPr>
              <a:t>section </a:t>
            </a:r>
            <a:r>
              <a:rPr i="1" spc="5" dirty="0">
                <a:solidFill>
                  <a:srgbClr val="FF0000"/>
                </a:solidFill>
                <a:latin typeface="Arial"/>
                <a:cs typeface="Arial"/>
              </a:rPr>
              <a:t> </a:t>
            </a:r>
            <a:r>
              <a:rPr spc="-5" dirty="0">
                <a:latin typeface="Arial MT"/>
                <a:cs typeface="Arial MT"/>
              </a:rPr>
              <a:t>lock</a:t>
            </a:r>
            <a:r>
              <a:rPr spc="5" dirty="0">
                <a:latin typeface="Arial MT"/>
                <a:cs typeface="Arial MT"/>
              </a:rPr>
              <a:t> </a:t>
            </a:r>
            <a:r>
              <a:rPr dirty="0">
                <a:latin typeface="Arial MT"/>
                <a:cs typeface="Arial MT"/>
              </a:rPr>
              <a:t>= </a:t>
            </a:r>
            <a:r>
              <a:rPr spc="-10" dirty="0">
                <a:latin typeface="Arial MT"/>
                <a:cs typeface="Arial MT"/>
              </a:rPr>
              <a:t>0;	</a:t>
            </a:r>
            <a:r>
              <a:rPr i="1" spc="-5" dirty="0">
                <a:latin typeface="Arial"/>
                <a:cs typeface="Arial"/>
              </a:rPr>
              <a:t>//</a:t>
            </a:r>
            <a:r>
              <a:rPr i="1" spc="-75" dirty="0">
                <a:latin typeface="Arial"/>
                <a:cs typeface="Arial"/>
              </a:rPr>
              <a:t> </a:t>
            </a:r>
            <a:r>
              <a:rPr i="1" spc="-10" dirty="0">
                <a:latin typeface="Arial"/>
                <a:cs typeface="Arial"/>
              </a:rPr>
              <a:t>unlock </a:t>
            </a:r>
            <a:r>
              <a:rPr i="1" spc="-484" dirty="0">
                <a:latin typeface="Arial"/>
                <a:cs typeface="Arial"/>
              </a:rPr>
              <a:t> </a:t>
            </a:r>
            <a:r>
              <a:rPr i="1" spc="-10" dirty="0">
                <a:solidFill>
                  <a:srgbClr val="BEBEBE"/>
                </a:solidFill>
                <a:latin typeface="Arial"/>
                <a:cs typeface="Arial"/>
              </a:rPr>
              <a:t>other</a:t>
            </a:r>
            <a:r>
              <a:rPr i="1" dirty="0">
                <a:solidFill>
                  <a:srgbClr val="BEBEBE"/>
                </a:solidFill>
                <a:latin typeface="Arial"/>
                <a:cs typeface="Arial"/>
              </a:rPr>
              <a:t> </a:t>
            </a:r>
            <a:r>
              <a:rPr i="1" spc="-10" dirty="0">
                <a:solidFill>
                  <a:srgbClr val="BEBEBE"/>
                </a:solidFill>
                <a:latin typeface="Arial"/>
                <a:cs typeface="Arial"/>
              </a:rPr>
              <a:t>code</a:t>
            </a:r>
            <a:endParaRPr dirty="0">
              <a:latin typeface="Arial"/>
              <a:cs typeface="Arial"/>
            </a:endParaRPr>
          </a:p>
          <a:p>
            <a:pPr marL="89542"/>
            <a:r>
              <a:rPr dirty="0">
                <a:latin typeface="Arial MT"/>
                <a:cs typeface="Arial MT"/>
              </a:rPr>
              <a:t>}</a:t>
            </a:r>
          </a:p>
        </p:txBody>
      </p:sp>
      <p:sp>
        <p:nvSpPr>
          <p:cNvPr id="5" name="object 5"/>
          <p:cNvSpPr txBox="1"/>
          <p:nvPr/>
        </p:nvSpPr>
        <p:spPr>
          <a:xfrm>
            <a:off x="2515869" y="2847183"/>
            <a:ext cx="104013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Process</a:t>
            </a:r>
            <a:r>
              <a:rPr spc="-80" dirty="0">
                <a:latin typeface="Arial MT"/>
                <a:cs typeface="Arial MT"/>
              </a:rPr>
              <a:t> </a:t>
            </a:r>
            <a:r>
              <a:rPr dirty="0">
                <a:latin typeface="Arial MT"/>
                <a:cs typeface="Arial MT"/>
              </a:rPr>
              <a:t>1</a:t>
            </a:r>
            <a:endParaRPr>
              <a:latin typeface="Arial MT"/>
              <a:cs typeface="Arial MT"/>
            </a:endParaRPr>
          </a:p>
        </p:txBody>
      </p:sp>
      <p:sp>
        <p:nvSpPr>
          <p:cNvPr id="6" name="object 6"/>
          <p:cNvSpPr/>
          <p:nvPr/>
        </p:nvSpPr>
        <p:spPr>
          <a:xfrm>
            <a:off x="2209800" y="3412332"/>
            <a:ext cx="148590" cy="172720"/>
          </a:xfrm>
          <a:custGeom>
            <a:avLst/>
            <a:gdLst/>
            <a:ahLst/>
            <a:cxnLst/>
            <a:rect l="l" t="t" r="r" b="b"/>
            <a:pathLst>
              <a:path w="148590" h="172720">
                <a:moveTo>
                  <a:pt x="101600" y="0"/>
                </a:moveTo>
                <a:lnTo>
                  <a:pt x="94198" y="257"/>
                </a:lnTo>
                <a:lnTo>
                  <a:pt x="87153" y="1111"/>
                </a:lnTo>
                <a:lnTo>
                  <a:pt x="80347" y="2678"/>
                </a:lnTo>
                <a:lnTo>
                  <a:pt x="73659" y="5079"/>
                </a:lnTo>
              </a:path>
              <a:path w="148590" h="172720">
                <a:moveTo>
                  <a:pt x="10159" y="59689"/>
                </a:moveTo>
                <a:lnTo>
                  <a:pt x="5893" y="70167"/>
                </a:lnTo>
                <a:lnTo>
                  <a:pt x="2698" y="80644"/>
                </a:lnTo>
                <a:lnTo>
                  <a:pt x="694" y="91122"/>
                </a:lnTo>
                <a:lnTo>
                  <a:pt x="0" y="101600"/>
                </a:lnTo>
                <a:lnTo>
                  <a:pt x="0" y="172720"/>
                </a:lnTo>
              </a:path>
              <a:path w="148590" h="172720">
                <a:moveTo>
                  <a:pt x="148590" y="0"/>
                </a:moveTo>
                <a:lnTo>
                  <a:pt x="119379" y="0"/>
                </a:lnTo>
              </a:path>
            </a:pathLst>
          </a:custGeom>
          <a:ln w="28393">
            <a:solidFill>
              <a:srgbClr val="000000"/>
            </a:solidFill>
          </a:ln>
        </p:spPr>
        <p:txBody>
          <a:bodyPr wrap="square" lIns="0" tIns="0" rIns="0" bIns="0" rtlCol="0"/>
          <a:lstStyle/>
          <a:p>
            <a:endParaRPr/>
          </a:p>
        </p:txBody>
      </p:sp>
      <p:sp>
        <p:nvSpPr>
          <p:cNvPr id="7" name="object 7"/>
          <p:cNvSpPr/>
          <p:nvPr/>
        </p:nvSpPr>
        <p:spPr>
          <a:xfrm>
            <a:off x="2209800" y="3670143"/>
            <a:ext cx="0" cy="29209"/>
          </a:xfrm>
          <a:custGeom>
            <a:avLst/>
            <a:gdLst/>
            <a:ahLst/>
            <a:cxnLst/>
            <a:rect l="l" t="t" r="r" b="b"/>
            <a:pathLst>
              <a:path h="29210">
                <a:moveTo>
                  <a:pt x="-14196" y="14605"/>
                </a:moveTo>
                <a:lnTo>
                  <a:pt x="14196" y="14605"/>
                </a:lnTo>
              </a:path>
            </a:pathLst>
          </a:custGeom>
          <a:ln w="29210">
            <a:solidFill>
              <a:srgbClr val="000000"/>
            </a:solidFill>
          </a:ln>
        </p:spPr>
        <p:txBody>
          <a:bodyPr wrap="square" lIns="0" tIns="0" rIns="0" bIns="0" rtlCol="0"/>
          <a:lstStyle/>
          <a:p>
            <a:endParaRPr/>
          </a:p>
        </p:txBody>
      </p:sp>
      <p:sp>
        <p:nvSpPr>
          <p:cNvPr id="8" name="object 8"/>
          <p:cNvSpPr/>
          <p:nvPr/>
        </p:nvSpPr>
        <p:spPr>
          <a:xfrm>
            <a:off x="2209800" y="3784441"/>
            <a:ext cx="0" cy="114300"/>
          </a:xfrm>
          <a:custGeom>
            <a:avLst/>
            <a:gdLst/>
            <a:ahLst/>
            <a:cxnLst/>
            <a:rect l="l" t="t" r="r" b="b"/>
            <a:pathLst>
              <a:path h="114300">
                <a:moveTo>
                  <a:pt x="0" y="0"/>
                </a:moveTo>
                <a:lnTo>
                  <a:pt x="0" y="114300"/>
                </a:lnTo>
              </a:path>
            </a:pathLst>
          </a:custGeom>
          <a:ln w="28393">
            <a:solidFill>
              <a:srgbClr val="000000"/>
            </a:solidFill>
          </a:ln>
        </p:spPr>
        <p:txBody>
          <a:bodyPr wrap="square" lIns="0" tIns="0" rIns="0" bIns="0" rtlCol="0"/>
          <a:lstStyle/>
          <a:p>
            <a:endParaRPr/>
          </a:p>
        </p:txBody>
      </p:sp>
      <p:sp>
        <p:nvSpPr>
          <p:cNvPr id="9" name="object 9"/>
          <p:cNvSpPr/>
          <p:nvPr/>
        </p:nvSpPr>
        <p:spPr>
          <a:xfrm>
            <a:off x="2231391" y="3980022"/>
            <a:ext cx="20320" cy="20320"/>
          </a:xfrm>
          <a:custGeom>
            <a:avLst/>
            <a:gdLst/>
            <a:ahLst/>
            <a:cxnLst/>
            <a:rect l="l" t="t" r="r" b="b"/>
            <a:pathLst>
              <a:path w="20320" h="20320">
                <a:moveTo>
                  <a:pt x="0" y="0"/>
                </a:moveTo>
                <a:lnTo>
                  <a:pt x="4782" y="4960"/>
                </a:lnTo>
                <a:lnTo>
                  <a:pt x="9683" y="10160"/>
                </a:lnTo>
                <a:lnTo>
                  <a:pt x="14823" y="15359"/>
                </a:lnTo>
                <a:lnTo>
                  <a:pt x="20319" y="20320"/>
                </a:lnTo>
              </a:path>
            </a:pathLst>
          </a:custGeom>
          <a:ln w="28393">
            <a:solidFill>
              <a:srgbClr val="000000"/>
            </a:solidFill>
          </a:ln>
        </p:spPr>
        <p:txBody>
          <a:bodyPr wrap="square" lIns="0" tIns="0" rIns="0" bIns="0" rtlCol="0"/>
          <a:lstStyle/>
          <a:p>
            <a:endParaRPr/>
          </a:p>
        </p:txBody>
      </p:sp>
      <p:sp>
        <p:nvSpPr>
          <p:cNvPr id="10" name="object 10"/>
          <p:cNvSpPr/>
          <p:nvPr/>
        </p:nvSpPr>
        <p:spPr>
          <a:xfrm>
            <a:off x="2331720" y="4021931"/>
            <a:ext cx="114300" cy="0"/>
          </a:xfrm>
          <a:custGeom>
            <a:avLst/>
            <a:gdLst/>
            <a:ahLst/>
            <a:cxnLst/>
            <a:rect l="l" t="t" r="r" b="b"/>
            <a:pathLst>
              <a:path w="114300">
                <a:moveTo>
                  <a:pt x="0" y="0"/>
                </a:moveTo>
                <a:lnTo>
                  <a:pt x="114299" y="0"/>
                </a:lnTo>
              </a:path>
            </a:pathLst>
          </a:custGeom>
          <a:ln w="28393">
            <a:solidFill>
              <a:srgbClr val="000000"/>
            </a:solidFill>
          </a:ln>
        </p:spPr>
        <p:txBody>
          <a:bodyPr wrap="square" lIns="0" tIns="0" rIns="0" bIns="0" rtlCol="0"/>
          <a:lstStyle/>
          <a:p>
            <a:endParaRPr/>
          </a:p>
        </p:txBody>
      </p:sp>
      <p:sp>
        <p:nvSpPr>
          <p:cNvPr id="11" name="object 11"/>
          <p:cNvSpPr/>
          <p:nvPr/>
        </p:nvSpPr>
        <p:spPr>
          <a:xfrm>
            <a:off x="2531113" y="4021931"/>
            <a:ext cx="29209" cy="0"/>
          </a:xfrm>
          <a:custGeom>
            <a:avLst/>
            <a:gdLst/>
            <a:ahLst/>
            <a:cxnLst/>
            <a:rect l="l" t="t" r="r" b="b"/>
            <a:pathLst>
              <a:path w="29209">
                <a:moveTo>
                  <a:pt x="0" y="0"/>
                </a:moveTo>
                <a:lnTo>
                  <a:pt x="29209" y="0"/>
                </a:lnTo>
              </a:path>
            </a:pathLst>
          </a:custGeom>
          <a:ln w="28393">
            <a:solidFill>
              <a:srgbClr val="000000"/>
            </a:solidFill>
          </a:ln>
        </p:spPr>
        <p:txBody>
          <a:bodyPr wrap="square" lIns="0" tIns="0" rIns="0" bIns="0" rtlCol="0"/>
          <a:lstStyle/>
          <a:p>
            <a:endParaRPr/>
          </a:p>
        </p:txBody>
      </p:sp>
      <p:sp>
        <p:nvSpPr>
          <p:cNvPr id="12" name="object 12"/>
          <p:cNvSpPr/>
          <p:nvPr/>
        </p:nvSpPr>
        <p:spPr>
          <a:xfrm>
            <a:off x="264541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13" name="object 13"/>
          <p:cNvSpPr/>
          <p:nvPr/>
        </p:nvSpPr>
        <p:spPr>
          <a:xfrm>
            <a:off x="2846070" y="4021931"/>
            <a:ext cx="27940" cy="0"/>
          </a:xfrm>
          <a:custGeom>
            <a:avLst/>
            <a:gdLst/>
            <a:ahLst/>
            <a:cxnLst/>
            <a:rect l="l" t="t" r="r" b="b"/>
            <a:pathLst>
              <a:path w="27940">
                <a:moveTo>
                  <a:pt x="0" y="0"/>
                </a:moveTo>
                <a:lnTo>
                  <a:pt x="27940" y="0"/>
                </a:lnTo>
              </a:path>
            </a:pathLst>
          </a:custGeom>
          <a:ln w="28393">
            <a:solidFill>
              <a:srgbClr val="000000"/>
            </a:solidFill>
          </a:ln>
        </p:spPr>
        <p:txBody>
          <a:bodyPr wrap="square" lIns="0" tIns="0" rIns="0" bIns="0" rtlCol="0"/>
          <a:lstStyle/>
          <a:p>
            <a:endParaRPr/>
          </a:p>
        </p:txBody>
      </p:sp>
      <p:sp>
        <p:nvSpPr>
          <p:cNvPr id="14" name="object 14"/>
          <p:cNvSpPr/>
          <p:nvPr/>
        </p:nvSpPr>
        <p:spPr>
          <a:xfrm>
            <a:off x="295910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15" name="object 15"/>
          <p:cNvSpPr/>
          <p:nvPr/>
        </p:nvSpPr>
        <p:spPr>
          <a:xfrm>
            <a:off x="3159761" y="4021931"/>
            <a:ext cx="27940" cy="0"/>
          </a:xfrm>
          <a:custGeom>
            <a:avLst/>
            <a:gdLst/>
            <a:ahLst/>
            <a:cxnLst/>
            <a:rect l="l" t="t" r="r" b="b"/>
            <a:pathLst>
              <a:path w="27939">
                <a:moveTo>
                  <a:pt x="0" y="0"/>
                </a:moveTo>
                <a:lnTo>
                  <a:pt x="27939" y="0"/>
                </a:lnTo>
              </a:path>
            </a:pathLst>
          </a:custGeom>
          <a:ln w="28393">
            <a:solidFill>
              <a:srgbClr val="000000"/>
            </a:solidFill>
          </a:ln>
        </p:spPr>
        <p:txBody>
          <a:bodyPr wrap="square" lIns="0" tIns="0" rIns="0" bIns="0" rtlCol="0"/>
          <a:lstStyle/>
          <a:p>
            <a:endParaRPr/>
          </a:p>
        </p:txBody>
      </p:sp>
      <p:sp>
        <p:nvSpPr>
          <p:cNvPr id="16" name="object 16"/>
          <p:cNvSpPr/>
          <p:nvPr/>
        </p:nvSpPr>
        <p:spPr>
          <a:xfrm>
            <a:off x="3274060" y="4021931"/>
            <a:ext cx="113030" cy="0"/>
          </a:xfrm>
          <a:custGeom>
            <a:avLst/>
            <a:gdLst/>
            <a:ahLst/>
            <a:cxnLst/>
            <a:rect l="l" t="t" r="r" b="b"/>
            <a:pathLst>
              <a:path w="113030">
                <a:moveTo>
                  <a:pt x="0" y="0"/>
                </a:moveTo>
                <a:lnTo>
                  <a:pt x="113029" y="0"/>
                </a:lnTo>
              </a:path>
            </a:pathLst>
          </a:custGeom>
          <a:ln w="28393">
            <a:solidFill>
              <a:srgbClr val="000000"/>
            </a:solidFill>
          </a:ln>
        </p:spPr>
        <p:txBody>
          <a:bodyPr wrap="square" lIns="0" tIns="0" rIns="0" bIns="0" rtlCol="0"/>
          <a:lstStyle/>
          <a:p>
            <a:endParaRPr/>
          </a:p>
        </p:txBody>
      </p:sp>
      <p:sp>
        <p:nvSpPr>
          <p:cNvPr id="17" name="object 17"/>
          <p:cNvSpPr/>
          <p:nvPr/>
        </p:nvSpPr>
        <p:spPr>
          <a:xfrm>
            <a:off x="3473451" y="4021931"/>
            <a:ext cx="27940" cy="0"/>
          </a:xfrm>
          <a:custGeom>
            <a:avLst/>
            <a:gdLst/>
            <a:ahLst/>
            <a:cxnLst/>
            <a:rect l="l" t="t" r="r" b="b"/>
            <a:pathLst>
              <a:path w="27939">
                <a:moveTo>
                  <a:pt x="0" y="0"/>
                </a:moveTo>
                <a:lnTo>
                  <a:pt x="27939" y="0"/>
                </a:lnTo>
              </a:path>
            </a:pathLst>
          </a:custGeom>
          <a:ln w="28393">
            <a:solidFill>
              <a:srgbClr val="000000"/>
            </a:solidFill>
          </a:ln>
        </p:spPr>
        <p:txBody>
          <a:bodyPr wrap="square" lIns="0" tIns="0" rIns="0" bIns="0" rtlCol="0"/>
          <a:lstStyle/>
          <a:p>
            <a:endParaRPr/>
          </a:p>
        </p:txBody>
      </p:sp>
      <p:sp>
        <p:nvSpPr>
          <p:cNvPr id="18" name="object 18"/>
          <p:cNvSpPr/>
          <p:nvPr/>
        </p:nvSpPr>
        <p:spPr>
          <a:xfrm>
            <a:off x="358775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19" name="object 19"/>
          <p:cNvSpPr/>
          <p:nvPr/>
        </p:nvSpPr>
        <p:spPr>
          <a:xfrm>
            <a:off x="3787142" y="4021931"/>
            <a:ext cx="29209" cy="0"/>
          </a:xfrm>
          <a:custGeom>
            <a:avLst/>
            <a:gdLst/>
            <a:ahLst/>
            <a:cxnLst/>
            <a:rect l="l" t="t" r="r" b="b"/>
            <a:pathLst>
              <a:path w="29210">
                <a:moveTo>
                  <a:pt x="0" y="0"/>
                </a:moveTo>
                <a:lnTo>
                  <a:pt x="29210" y="0"/>
                </a:lnTo>
              </a:path>
            </a:pathLst>
          </a:custGeom>
          <a:ln w="28393">
            <a:solidFill>
              <a:srgbClr val="000000"/>
            </a:solidFill>
          </a:ln>
        </p:spPr>
        <p:txBody>
          <a:bodyPr wrap="square" lIns="0" tIns="0" rIns="0" bIns="0" rtlCol="0"/>
          <a:lstStyle/>
          <a:p>
            <a:endParaRPr/>
          </a:p>
        </p:txBody>
      </p:sp>
      <p:sp>
        <p:nvSpPr>
          <p:cNvPr id="20" name="object 20"/>
          <p:cNvSpPr/>
          <p:nvPr/>
        </p:nvSpPr>
        <p:spPr>
          <a:xfrm>
            <a:off x="390144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21" name="object 21"/>
          <p:cNvSpPr/>
          <p:nvPr/>
        </p:nvSpPr>
        <p:spPr>
          <a:xfrm>
            <a:off x="4100832" y="4021931"/>
            <a:ext cx="29209" cy="0"/>
          </a:xfrm>
          <a:custGeom>
            <a:avLst/>
            <a:gdLst/>
            <a:ahLst/>
            <a:cxnLst/>
            <a:rect l="l" t="t" r="r" b="b"/>
            <a:pathLst>
              <a:path w="29210">
                <a:moveTo>
                  <a:pt x="0" y="0"/>
                </a:moveTo>
                <a:lnTo>
                  <a:pt x="29209" y="0"/>
                </a:lnTo>
              </a:path>
            </a:pathLst>
          </a:custGeom>
          <a:ln w="28393">
            <a:solidFill>
              <a:srgbClr val="000000"/>
            </a:solidFill>
          </a:ln>
        </p:spPr>
        <p:txBody>
          <a:bodyPr wrap="square" lIns="0" tIns="0" rIns="0" bIns="0" rtlCol="0"/>
          <a:lstStyle/>
          <a:p>
            <a:endParaRPr/>
          </a:p>
        </p:txBody>
      </p:sp>
      <p:sp>
        <p:nvSpPr>
          <p:cNvPr id="22" name="object 22"/>
          <p:cNvSpPr/>
          <p:nvPr/>
        </p:nvSpPr>
        <p:spPr>
          <a:xfrm>
            <a:off x="421513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23" name="object 23"/>
          <p:cNvSpPr/>
          <p:nvPr/>
        </p:nvSpPr>
        <p:spPr>
          <a:xfrm>
            <a:off x="4415789" y="4021931"/>
            <a:ext cx="27940" cy="0"/>
          </a:xfrm>
          <a:custGeom>
            <a:avLst/>
            <a:gdLst/>
            <a:ahLst/>
            <a:cxnLst/>
            <a:rect l="l" t="t" r="r" b="b"/>
            <a:pathLst>
              <a:path w="27939">
                <a:moveTo>
                  <a:pt x="0" y="0"/>
                </a:moveTo>
                <a:lnTo>
                  <a:pt x="27940" y="0"/>
                </a:lnTo>
              </a:path>
            </a:pathLst>
          </a:custGeom>
          <a:ln w="28393">
            <a:solidFill>
              <a:srgbClr val="000000"/>
            </a:solidFill>
          </a:ln>
        </p:spPr>
        <p:txBody>
          <a:bodyPr wrap="square" lIns="0" tIns="0" rIns="0" bIns="0" rtlCol="0"/>
          <a:lstStyle/>
          <a:p>
            <a:endParaRPr/>
          </a:p>
        </p:txBody>
      </p:sp>
      <p:sp>
        <p:nvSpPr>
          <p:cNvPr id="24" name="object 24"/>
          <p:cNvSpPr/>
          <p:nvPr/>
        </p:nvSpPr>
        <p:spPr>
          <a:xfrm>
            <a:off x="4528821"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25" name="object 25"/>
          <p:cNvSpPr/>
          <p:nvPr/>
        </p:nvSpPr>
        <p:spPr>
          <a:xfrm>
            <a:off x="4729480" y="4021931"/>
            <a:ext cx="27940" cy="0"/>
          </a:xfrm>
          <a:custGeom>
            <a:avLst/>
            <a:gdLst/>
            <a:ahLst/>
            <a:cxnLst/>
            <a:rect l="l" t="t" r="r" b="b"/>
            <a:pathLst>
              <a:path w="27939">
                <a:moveTo>
                  <a:pt x="0" y="0"/>
                </a:moveTo>
                <a:lnTo>
                  <a:pt x="27939" y="0"/>
                </a:lnTo>
              </a:path>
            </a:pathLst>
          </a:custGeom>
          <a:ln w="28393">
            <a:solidFill>
              <a:srgbClr val="000000"/>
            </a:solidFill>
          </a:ln>
        </p:spPr>
        <p:txBody>
          <a:bodyPr wrap="square" lIns="0" tIns="0" rIns="0" bIns="0" rtlCol="0"/>
          <a:lstStyle/>
          <a:p>
            <a:endParaRPr/>
          </a:p>
        </p:txBody>
      </p:sp>
      <p:sp>
        <p:nvSpPr>
          <p:cNvPr id="26" name="object 26"/>
          <p:cNvSpPr/>
          <p:nvPr/>
        </p:nvSpPr>
        <p:spPr>
          <a:xfrm>
            <a:off x="4843779" y="4021931"/>
            <a:ext cx="113030" cy="0"/>
          </a:xfrm>
          <a:custGeom>
            <a:avLst/>
            <a:gdLst/>
            <a:ahLst/>
            <a:cxnLst/>
            <a:rect l="l" t="t" r="r" b="b"/>
            <a:pathLst>
              <a:path w="113029">
                <a:moveTo>
                  <a:pt x="0" y="0"/>
                </a:moveTo>
                <a:lnTo>
                  <a:pt x="113030" y="0"/>
                </a:lnTo>
              </a:path>
            </a:pathLst>
          </a:custGeom>
          <a:ln w="28393">
            <a:solidFill>
              <a:srgbClr val="000000"/>
            </a:solidFill>
          </a:ln>
        </p:spPr>
        <p:txBody>
          <a:bodyPr wrap="square" lIns="0" tIns="0" rIns="0" bIns="0" rtlCol="0"/>
          <a:lstStyle/>
          <a:p>
            <a:endParaRPr/>
          </a:p>
        </p:txBody>
      </p:sp>
      <p:sp>
        <p:nvSpPr>
          <p:cNvPr id="27" name="object 27"/>
          <p:cNvSpPr/>
          <p:nvPr/>
        </p:nvSpPr>
        <p:spPr>
          <a:xfrm>
            <a:off x="5043171" y="4021931"/>
            <a:ext cx="27940" cy="0"/>
          </a:xfrm>
          <a:custGeom>
            <a:avLst/>
            <a:gdLst/>
            <a:ahLst/>
            <a:cxnLst/>
            <a:rect l="l" t="t" r="r" b="b"/>
            <a:pathLst>
              <a:path w="27939">
                <a:moveTo>
                  <a:pt x="0" y="0"/>
                </a:moveTo>
                <a:lnTo>
                  <a:pt x="27939" y="0"/>
                </a:lnTo>
              </a:path>
            </a:pathLst>
          </a:custGeom>
          <a:ln w="28393">
            <a:solidFill>
              <a:srgbClr val="000000"/>
            </a:solidFill>
          </a:ln>
        </p:spPr>
        <p:txBody>
          <a:bodyPr wrap="square" lIns="0" tIns="0" rIns="0" bIns="0" rtlCol="0"/>
          <a:lstStyle/>
          <a:p>
            <a:endParaRPr/>
          </a:p>
        </p:txBody>
      </p:sp>
      <p:sp>
        <p:nvSpPr>
          <p:cNvPr id="28" name="object 28"/>
          <p:cNvSpPr/>
          <p:nvPr/>
        </p:nvSpPr>
        <p:spPr>
          <a:xfrm>
            <a:off x="5157470" y="4021931"/>
            <a:ext cx="114300" cy="0"/>
          </a:xfrm>
          <a:custGeom>
            <a:avLst/>
            <a:gdLst/>
            <a:ahLst/>
            <a:cxnLst/>
            <a:rect l="l" t="t" r="r" b="b"/>
            <a:pathLst>
              <a:path w="114300">
                <a:moveTo>
                  <a:pt x="0" y="0"/>
                </a:moveTo>
                <a:lnTo>
                  <a:pt x="114300" y="0"/>
                </a:lnTo>
              </a:path>
            </a:pathLst>
          </a:custGeom>
          <a:ln w="28393">
            <a:solidFill>
              <a:srgbClr val="000000"/>
            </a:solidFill>
          </a:ln>
        </p:spPr>
        <p:txBody>
          <a:bodyPr wrap="square" lIns="0" tIns="0" rIns="0" bIns="0" rtlCol="0"/>
          <a:lstStyle/>
          <a:p>
            <a:endParaRPr/>
          </a:p>
        </p:txBody>
      </p:sp>
      <p:sp>
        <p:nvSpPr>
          <p:cNvPr id="29" name="object 29"/>
          <p:cNvSpPr/>
          <p:nvPr/>
        </p:nvSpPr>
        <p:spPr>
          <a:xfrm>
            <a:off x="5356860" y="4021931"/>
            <a:ext cx="27940" cy="0"/>
          </a:xfrm>
          <a:custGeom>
            <a:avLst/>
            <a:gdLst/>
            <a:ahLst/>
            <a:cxnLst/>
            <a:rect l="l" t="t" r="r" b="b"/>
            <a:pathLst>
              <a:path w="27939">
                <a:moveTo>
                  <a:pt x="0" y="0"/>
                </a:moveTo>
                <a:lnTo>
                  <a:pt x="27939" y="0"/>
                </a:lnTo>
              </a:path>
            </a:pathLst>
          </a:custGeom>
          <a:ln w="28393">
            <a:solidFill>
              <a:srgbClr val="000000"/>
            </a:solidFill>
          </a:ln>
        </p:spPr>
        <p:txBody>
          <a:bodyPr wrap="square" lIns="0" tIns="0" rIns="0" bIns="0" rtlCol="0"/>
          <a:lstStyle/>
          <a:p>
            <a:endParaRPr/>
          </a:p>
        </p:txBody>
      </p:sp>
      <p:sp>
        <p:nvSpPr>
          <p:cNvPr id="30" name="object 30"/>
          <p:cNvSpPr/>
          <p:nvPr/>
        </p:nvSpPr>
        <p:spPr>
          <a:xfrm>
            <a:off x="5471159" y="3915251"/>
            <a:ext cx="167640" cy="106680"/>
          </a:xfrm>
          <a:custGeom>
            <a:avLst/>
            <a:gdLst/>
            <a:ahLst/>
            <a:cxnLst/>
            <a:rect l="l" t="t" r="r" b="b"/>
            <a:pathLst>
              <a:path w="167639" h="106679">
                <a:moveTo>
                  <a:pt x="0" y="106679"/>
                </a:moveTo>
                <a:lnTo>
                  <a:pt x="66039" y="106679"/>
                </a:lnTo>
                <a:lnTo>
                  <a:pt x="77469" y="105767"/>
                </a:lnTo>
                <a:lnTo>
                  <a:pt x="88899" y="103187"/>
                </a:lnTo>
                <a:lnTo>
                  <a:pt x="100329" y="99179"/>
                </a:lnTo>
                <a:lnTo>
                  <a:pt x="111760" y="93979"/>
                </a:lnTo>
              </a:path>
              <a:path w="167639" h="106679">
                <a:moveTo>
                  <a:pt x="163829" y="29209"/>
                </a:moveTo>
                <a:lnTo>
                  <a:pt x="166369" y="21589"/>
                </a:lnTo>
                <a:lnTo>
                  <a:pt x="167639" y="12699"/>
                </a:lnTo>
                <a:lnTo>
                  <a:pt x="167639" y="5079"/>
                </a:lnTo>
                <a:lnTo>
                  <a:pt x="167639" y="0"/>
                </a:lnTo>
              </a:path>
            </a:pathLst>
          </a:custGeom>
          <a:ln w="28393">
            <a:solidFill>
              <a:srgbClr val="000000"/>
            </a:solidFill>
          </a:ln>
        </p:spPr>
        <p:txBody>
          <a:bodyPr wrap="square" lIns="0" tIns="0" rIns="0" bIns="0" rtlCol="0"/>
          <a:lstStyle/>
          <a:p>
            <a:endParaRPr/>
          </a:p>
        </p:txBody>
      </p:sp>
      <p:grpSp>
        <p:nvGrpSpPr>
          <p:cNvPr id="31" name="object 31"/>
          <p:cNvGrpSpPr/>
          <p:nvPr/>
        </p:nvGrpSpPr>
        <p:grpSpPr>
          <a:xfrm>
            <a:off x="5566186" y="3409567"/>
            <a:ext cx="530225" cy="421005"/>
            <a:chOff x="4042183" y="3121433"/>
            <a:chExt cx="530225" cy="421005"/>
          </a:xfrm>
        </p:grpSpPr>
        <p:sp>
          <p:nvSpPr>
            <p:cNvPr id="32" name="object 32"/>
            <p:cNvSpPr/>
            <p:nvPr/>
          </p:nvSpPr>
          <p:spPr>
            <a:xfrm>
              <a:off x="4114799" y="3427729"/>
              <a:ext cx="0" cy="114300"/>
            </a:xfrm>
            <a:custGeom>
              <a:avLst/>
              <a:gdLst/>
              <a:ahLst/>
              <a:cxnLst/>
              <a:rect l="l" t="t" r="r" b="b"/>
              <a:pathLst>
                <a:path h="114300">
                  <a:moveTo>
                    <a:pt x="0" y="114300"/>
                  </a:moveTo>
                  <a:lnTo>
                    <a:pt x="0" y="0"/>
                  </a:lnTo>
                </a:path>
              </a:pathLst>
            </a:custGeom>
            <a:ln w="28393">
              <a:solidFill>
                <a:srgbClr val="000000"/>
              </a:solidFill>
            </a:ln>
          </p:spPr>
          <p:txBody>
            <a:bodyPr wrap="square" lIns="0" tIns="0" rIns="0" bIns="0" rtlCol="0"/>
            <a:lstStyle/>
            <a:p>
              <a:endParaRPr/>
            </a:p>
          </p:txBody>
        </p:sp>
        <p:sp>
          <p:nvSpPr>
            <p:cNvPr id="33" name="object 33"/>
            <p:cNvSpPr/>
            <p:nvPr/>
          </p:nvSpPr>
          <p:spPr>
            <a:xfrm>
              <a:off x="4114799" y="3313430"/>
              <a:ext cx="0" cy="29209"/>
            </a:xfrm>
            <a:custGeom>
              <a:avLst/>
              <a:gdLst/>
              <a:ahLst/>
              <a:cxnLst/>
              <a:rect l="l" t="t" r="r" b="b"/>
              <a:pathLst>
                <a:path h="29210">
                  <a:moveTo>
                    <a:pt x="-14196" y="14604"/>
                  </a:moveTo>
                  <a:lnTo>
                    <a:pt x="14196" y="14604"/>
                  </a:lnTo>
                </a:path>
              </a:pathLst>
            </a:custGeom>
            <a:ln w="29210">
              <a:solidFill>
                <a:srgbClr val="000000"/>
              </a:solidFill>
            </a:ln>
          </p:spPr>
          <p:txBody>
            <a:bodyPr wrap="square" lIns="0" tIns="0" rIns="0" bIns="0" rtlCol="0"/>
            <a:lstStyle/>
            <a:p>
              <a:endParaRPr/>
            </a:p>
          </p:txBody>
        </p:sp>
        <p:sp>
          <p:nvSpPr>
            <p:cNvPr id="34" name="object 34"/>
            <p:cNvSpPr/>
            <p:nvPr/>
          </p:nvSpPr>
          <p:spPr>
            <a:xfrm>
              <a:off x="4056379" y="3135630"/>
              <a:ext cx="58419" cy="92710"/>
            </a:xfrm>
            <a:custGeom>
              <a:avLst/>
              <a:gdLst/>
              <a:ahLst/>
              <a:cxnLst/>
              <a:rect l="l" t="t" r="r" b="b"/>
              <a:pathLst>
                <a:path w="58420" h="92710">
                  <a:moveTo>
                    <a:pt x="58420" y="92710"/>
                  </a:moveTo>
                  <a:lnTo>
                    <a:pt x="58420" y="90170"/>
                  </a:lnTo>
                  <a:lnTo>
                    <a:pt x="53935" y="63579"/>
                  </a:lnTo>
                  <a:lnTo>
                    <a:pt x="41592" y="38417"/>
                  </a:lnTo>
                  <a:lnTo>
                    <a:pt x="23058" y="16589"/>
                  </a:lnTo>
                  <a:lnTo>
                    <a:pt x="0" y="0"/>
                  </a:lnTo>
                </a:path>
              </a:pathLst>
            </a:custGeom>
            <a:ln w="28393">
              <a:solidFill>
                <a:srgbClr val="000000"/>
              </a:solidFill>
            </a:ln>
          </p:spPr>
          <p:txBody>
            <a:bodyPr wrap="square" lIns="0" tIns="0" rIns="0" bIns="0" rtlCol="0"/>
            <a:lstStyle/>
            <a:p>
              <a:endParaRPr/>
            </a:p>
          </p:txBody>
        </p:sp>
        <p:sp>
          <p:nvSpPr>
            <p:cNvPr id="35" name="object 35"/>
            <p:cNvSpPr/>
            <p:nvPr/>
          </p:nvSpPr>
          <p:spPr>
            <a:xfrm>
              <a:off x="4114799" y="3182620"/>
              <a:ext cx="369570" cy="246379"/>
            </a:xfrm>
            <a:custGeom>
              <a:avLst/>
              <a:gdLst/>
              <a:ahLst/>
              <a:cxnLst/>
              <a:rect l="l" t="t" r="r" b="b"/>
              <a:pathLst>
                <a:path w="369570" h="246379">
                  <a:moveTo>
                    <a:pt x="0" y="246379"/>
                  </a:moveTo>
                  <a:lnTo>
                    <a:pt x="369570" y="0"/>
                  </a:lnTo>
                </a:path>
              </a:pathLst>
            </a:custGeom>
            <a:ln w="9344">
              <a:solidFill>
                <a:srgbClr val="3333FF"/>
              </a:solidFill>
            </a:ln>
          </p:spPr>
          <p:txBody>
            <a:bodyPr wrap="square" lIns="0" tIns="0" rIns="0" bIns="0" rtlCol="0"/>
            <a:lstStyle/>
            <a:p>
              <a:endParaRPr/>
            </a:p>
          </p:txBody>
        </p:sp>
        <p:pic>
          <p:nvPicPr>
            <p:cNvPr id="36" name="object 36"/>
            <p:cNvPicPr/>
            <p:nvPr/>
          </p:nvPicPr>
          <p:blipFill>
            <a:blip r:embed="rId2" cstate="print"/>
            <a:stretch>
              <a:fillRect/>
            </a:stretch>
          </p:blipFill>
          <p:spPr>
            <a:xfrm>
              <a:off x="4455159" y="3122930"/>
              <a:ext cx="116839" cy="105410"/>
            </a:xfrm>
            <a:prstGeom prst="rect">
              <a:avLst/>
            </a:prstGeom>
          </p:spPr>
        </p:pic>
      </p:grpSp>
      <p:sp>
        <p:nvSpPr>
          <p:cNvPr id="37" name="object 37"/>
          <p:cNvSpPr/>
          <p:nvPr/>
        </p:nvSpPr>
        <p:spPr>
          <a:xfrm>
            <a:off x="5468620" y="3412331"/>
            <a:ext cx="27940" cy="0"/>
          </a:xfrm>
          <a:custGeom>
            <a:avLst/>
            <a:gdLst/>
            <a:ahLst/>
            <a:cxnLst/>
            <a:rect l="l" t="t" r="r" b="b"/>
            <a:pathLst>
              <a:path w="27939">
                <a:moveTo>
                  <a:pt x="27939" y="0"/>
                </a:moveTo>
                <a:lnTo>
                  <a:pt x="0" y="0"/>
                </a:lnTo>
              </a:path>
            </a:pathLst>
          </a:custGeom>
          <a:ln w="28393">
            <a:solidFill>
              <a:srgbClr val="000000"/>
            </a:solidFill>
          </a:ln>
        </p:spPr>
        <p:txBody>
          <a:bodyPr wrap="square" lIns="0" tIns="0" rIns="0" bIns="0" rtlCol="0"/>
          <a:lstStyle/>
          <a:p>
            <a:endParaRPr/>
          </a:p>
        </p:txBody>
      </p:sp>
      <p:sp>
        <p:nvSpPr>
          <p:cNvPr id="38" name="object 38"/>
          <p:cNvSpPr/>
          <p:nvPr/>
        </p:nvSpPr>
        <p:spPr>
          <a:xfrm>
            <a:off x="5154929" y="3412331"/>
            <a:ext cx="27940" cy="0"/>
          </a:xfrm>
          <a:custGeom>
            <a:avLst/>
            <a:gdLst/>
            <a:ahLst/>
            <a:cxnLst/>
            <a:rect l="l" t="t" r="r" b="b"/>
            <a:pathLst>
              <a:path w="27939">
                <a:moveTo>
                  <a:pt x="27940" y="0"/>
                </a:moveTo>
                <a:lnTo>
                  <a:pt x="0" y="0"/>
                </a:lnTo>
              </a:path>
            </a:pathLst>
          </a:custGeom>
          <a:ln w="28393">
            <a:solidFill>
              <a:srgbClr val="000000"/>
            </a:solidFill>
          </a:ln>
        </p:spPr>
        <p:txBody>
          <a:bodyPr wrap="square" lIns="0" tIns="0" rIns="0" bIns="0" rtlCol="0"/>
          <a:lstStyle/>
          <a:p>
            <a:endParaRPr/>
          </a:p>
        </p:txBody>
      </p:sp>
      <p:sp>
        <p:nvSpPr>
          <p:cNvPr id="39" name="object 39"/>
          <p:cNvSpPr/>
          <p:nvPr/>
        </p:nvSpPr>
        <p:spPr>
          <a:xfrm>
            <a:off x="4841241" y="3412331"/>
            <a:ext cx="27940" cy="0"/>
          </a:xfrm>
          <a:custGeom>
            <a:avLst/>
            <a:gdLst/>
            <a:ahLst/>
            <a:cxnLst/>
            <a:rect l="l" t="t" r="r" b="b"/>
            <a:pathLst>
              <a:path w="27939">
                <a:moveTo>
                  <a:pt x="27939" y="0"/>
                </a:moveTo>
                <a:lnTo>
                  <a:pt x="0" y="0"/>
                </a:lnTo>
              </a:path>
            </a:pathLst>
          </a:custGeom>
          <a:ln w="28393">
            <a:solidFill>
              <a:srgbClr val="000000"/>
            </a:solidFill>
          </a:ln>
        </p:spPr>
        <p:txBody>
          <a:bodyPr wrap="square" lIns="0" tIns="0" rIns="0" bIns="0" rtlCol="0"/>
          <a:lstStyle/>
          <a:p>
            <a:endParaRPr/>
          </a:p>
        </p:txBody>
      </p:sp>
      <p:sp>
        <p:nvSpPr>
          <p:cNvPr id="40" name="object 40"/>
          <p:cNvSpPr/>
          <p:nvPr/>
        </p:nvSpPr>
        <p:spPr>
          <a:xfrm>
            <a:off x="4526281" y="3412331"/>
            <a:ext cx="29209" cy="0"/>
          </a:xfrm>
          <a:custGeom>
            <a:avLst/>
            <a:gdLst/>
            <a:ahLst/>
            <a:cxnLst/>
            <a:rect l="l" t="t" r="r" b="b"/>
            <a:pathLst>
              <a:path w="29210">
                <a:moveTo>
                  <a:pt x="29209" y="0"/>
                </a:moveTo>
                <a:lnTo>
                  <a:pt x="0" y="0"/>
                </a:lnTo>
              </a:path>
            </a:pathLst>
          </a:custGeom>
          <a:ln w="28393">
            <a:solidFill>
              <a:srgbClr val="000000"/>
            </a:solidFill>
          </a:ln>
        </p:spPr>
        <p:txBody>
          <a:bodyPr wrap="square" lIns="0" tIns="0" rIns="0" bIns="0" rtlCol="0"/>
          <a:lstStyle/>
          <a:p>
            <a:endParaRPr/>
          </a:p>
        </p:txBody>
      </p:sp>
      <p:sp>
        <p:nvSpPr>
          <p:cNvPr id="41" name="object 41"/>
          <p:cNvSpPr/>
          <p:nvPr/>
        </p:nvSpPr>
        <p:spPr>
          <a:xfrm>
            <a:off x="4212592" y="3412331"/>
            <a:ext cx="29209" cy="0"/>
          </a:xfrm>
          <a:custGeom>
            <a:avLst/>
            <a:gdLst/>
            <a:ahLst/>
            <a:cxnLst/>
            <a:rect l="l" t="t" r="r" b="b"/>
            <a:pathLst>
              <a:path w="29210">
                <a:moveTo>
                  <a:pt x="29210" y="0"/>
                </a:moveTo>
                <a:lnTo>
                  <a:pt x="0" y="0"/>
                </a:lnTo>
              </a:path>
            </a:pathLst>
          </a:custGeom>
          <a:ln w="28393">
            <a:solidFill>
              <a:srgbClr val="000000"/>
            </a:solidFill>
          </a:ln>
        </p:spPr>
        <p:txBody>
          <a:bodyPr wrap="square" lIns="0" tIns="0" rIns="0" bIns="0" rtlCol="0"/>
          <a:lstStyle/>
          <a:p>
            <a:endParaRPr/>
          </a:p>
        </p:txBody>
      </p:sp>
      <p:sp>
        <p:nvSpPr>
          <p:cNvPr id="42" name="object 42"/>
          <p:cNvSpPr/>
          <p:nvPr/>
        </p:nvSpPr>
        <p:spPr>
          <a:xfrm>
            <a:off x="3898900" y="3412331"/>
            <a:ext cx="27940" cy="0"/>
          </a:xfrm>
          <a:custGeom>
            <a:avLst/>
            <a:gdLst/>
            <a:ahLst/>
            <a:cxnLst/>
            <a:rect l="l" t="t" r="r" b="b"/>
            <a:pathLst>
              <a:path w="27939">
                <a:moveTo>
                  <a:pt x="27939" y="0"/>
                </a:moveTo>
                <a:lnTo>
                  <a:pt x="0" y="0"/>
                </a:lnTo>
              </a:path>
            </a:pathLst>
          </a:custGeom>
          <a:ln w="28393">
            <a:solidFill>
              <a:srgbClr val="000000"/>
            </a:solidFill>
          </a:ln>
        </p:spPr>
        <p:txBody>
          <a:bodyPr wrap="square" lIns="0" tIns="0" rIns="0" bIns="0" rtlCol="0"/>
          <a:lstStyle/>
          <a:p>
            <a:endParaRPr/>
          </a:p>
        </p:txBody>
      </p:sp>
      <p:sp>
        <p:nvSpPr>
          <p:cNvPr id="43" name="object 43"/>
          <p:cNvSpPr/>
          <p:nvPr/>
        </p:nvSpPr>
        <p:spPr>
          <a:xfrm>
            <a:off x="3585210" y="3412331"/>
            <a:ext cx="27940" cy="0"/>
          </a:xfrm>
          <a:custGeom>
            <a:avLst/>
            <a:gdLst/>
            <a:ahLst/>
            <a:cxnLst/>
            <a:rect l="l" t="t" r="r" b="b"/>
            <a:pathLst>
              <a:path w="27939">
                <a:moveTo>
                  <a:pt x="27939" y="0"/>
                </a:moveTo>
                <a:lnTo>
                  <a:pt x="0" y="0"/>
                </a:lnTo>
              </a:path>
            </a:pathLst>
          </a:custGeom>
          <a:ln w="28393">
            <a:solidFill>
              <a:srgbClr val="000000"/>
            </a:solidFill>
          </a:ln>
        </p:spPr>
        <p:txBody>
          <a:bodyPr wrap="square" lIns="0" tIns="0" rIns="0" bIns="0" rtlCol="0"/>
          <a:lstStyle/>
          <a:p>
            <a:endParaRPr/>
          </a:p>
        </p:txBody>
      </p:sp>
      <p:sp>
        <p:nvSpPr>
          <p:cNvPr id="44" name="object 44"/>
          <p:cNvSpPr/>
          <p:nvPr/>
        </p:nvSpPr>
        <p:spPr>
          <a:xfrm>
            <a:off x="3271520" y="3412331"/>
            <a:ext cx="27940" cy="0"/>
          </a:xfrm>
          <a:custGeom>
            <a:avLst/>
            <a:gdLst/>
            <a:ahLst/>
            <a:cxnLst/>
            <a:rect l="l" t="t" r="r" b="b"/>
            <a:pathLst>
              <a:path w="27939">
                <a:moveTo>
                  <a:pt x="27940" y="0"/>
                </a:moveTo>
                <a:lnTo>
                  <a:pt x="0" y="0"/>
                </a:lnTo>
              </a:path>
            </a:pathLst>
          </a:custGeom>
          <a:ln w="28393">
            <a:solidFill>
              <a:srgbClr val="000000"/>
            </a:solidFill>
          </a:ln>
        </p:spPr>
        <p:txBody>
          <a:bodyPr wrap="square" lIns="0" tIns="0" rIns="0" bIns="0" rtlCol="0"/>
          <a:lstStyle/>
          <a:p>
            <a:endParaRPr/>
          </a:p>
        </p:txBody>
      </p:sp>
      <p:sp>
        <p:nvSpPr>
          <p:cNvPr id="45" name="object 45"/>
          <p:cNvSpPr/>
          <p:nvPr/>
        </p:nvSpPr>
        <p:spPr>
          <a:xfrm>
            <a:off x="2956562" y="3412331"/>
            <a:ext cx="29209" cy="0"/>
          </a:xfrm>
          <a:custGeom>
            <a:avLst/>
            <a:gdLst/>
            <a:ahLst/>
            <a:cxnLst/>
            <a:rect l="l" t="t" r="r" b="b"/>
            <a:pathLst>
              <a:path w="29209">
                <a:moveTo>
                  <a:pt x="29209" y="0"/>
                </a:moveTo>
                <a:lnTo>
                  <a:pt x="0" y="0"/>
                </a:lnTo>
              </a:path>
            </a:pathLst>
          </a:custGeom>
          <a:ln w="28393">
            <a:solidFill>
              <a:srgbClr val="000000"/>
            </a:solidFill>
          </a:ln>
        </p:spPr>
        <p:txBody>
          <a:bodyPr wrap="square" lIns="0" tIns="0" rIns="0" bIns="0" rtlCol="0"/>
          <a:lstStyle/>
          <a:p>
            <a:endParaRPr/>
          </a:p>
        </p:txBody>
      </p:sp>
      <p:sp>
        <p:nvSpPr>
          <p:cNvPr id="46" name="object 46"/>
          <p:cNvSpPr/>
          <p:nvPr/>
        </p:nvSpPr>
        <p:spPr>
          <a:xfrm>
            <a:off x="2757169" y="3412331"/>
            <a:ext cx="114300" cy="0"/>
          </a:xfrm>
          <a:custGeom>
            <a:avLst/>
            <a:gdLst/>
            <a:ahLst/>
            <a:cxnLst/>
            <a:rect l="l" t="t" r="r" b="b"/>
            <a:pathLst>
              <a:path w="114300">
                <a:moveTo>
                  <a:pt x="114300" y="0"/>
                </a:moveTo>
                <a:lnTo>
                  <a:pt x="0" y="0"/>
                </a:lnTo>
              </a:path>
            </a:pathLst>
          </a:custGeom>
          <a:ln w="28393">
            <a:solidFill>
              <a:srgbClr val="000000"/>
            </a:solidFill>
          </a:ln>
        </p:spPr>
        <p:txBody>
          <a:bodyPr wrap="square" lIns="0" tIns="0" rIns="0" bIns="0" rtlCol="0"/>
          <a:lstStyle/>
          <a:p>
            <a:endParaRPr/>
          </a:p>
        </p:txBody>
      </p:sp>
      <p:sp>
        <p:nvSpPr>
          <p:cNvPr id="47" name="object 47"/>
          <p:cNvSpPr/>
          <p:nvPr/>
        </p:nvSpPr>
        <p:spPr>
          <a:xfrm>
            <a:off x="2642871" y="3412331"/>
            <a:ext cx="29209" cy="0"/>
          </a:xfrm>
          <a:custGeom>
            <a:avLst/>
            <a:gdLst/>
            <a:ahLst/>
            <a:cxnLst/>
            <a:rect l="l" t="t" r="r" b="b"/>
            <a:pathLst>
              <a:path w="29209">
                <a:moveTo>
                  <a:pt x="29210" y="0"/>
                </a:moveTo>
                <a:lnTo>
                  <a:pt x="0" y="0"/>
                </a:lnTo>
              </a:path>
            </a:pathLst>
          </a:custGeom>
          <a:ln w="28393">
            <a:solidFill>
              <a:srgbClr val="000000"/>
            </a:solidFill>
          </a:ln>
        </p:spPr>
        <p:txBody>
          <a:bodyPr wrap="square" lIns="0" tIns="0" rIns="0" bIns="0" rtlCol="0"/>
          <a:lstStyle/>
          <a:p>
            <a:endParaRPr/>
          </a:p>
        </p:txBody>
      </p:sp>
      <p:sp>
        <p:nvSpPr>
          <p:cNvPr id="48" name="object 48"/>
          <p:cNvSpPr txBox="1"/>
          <p:nvPr/>
        </p:nvSpPr>
        <p:spPr>
          <a:xfrm>
            <a:off x="6097270" y="3294223"/>
            <a:ext cx="1315720" cy="289823"/>
          </a:xfrm>
          <a:prstGeom prst="rect">
            <a:avLst/>
          </a:prstGeom>
        </p:spPr>
        <p:txBody>
          <a:bodyPr vert="horz" wrap="square" lIns="0" tIns="12700" rIns="0" bIns="0" rtlCol="0">
            <a:spAutoFit/>
          </a:bodyPr>
          <a:lstStyle/>
          <a:p>
            <a:pPr marL="12701">
              <a:spcBef>
                <a:spcPts val="100"/>
              </a:spcBef>
            </a:pPr>
            <a:r>
              <a:rPr spc="-10" dirty="0">
                <a:latin typeface="Arial MT"/>
                <a:cs typeface="Arial MT"/>
              </a:rPr>
              <a:t>Make</a:t>
            </a:r>
            <a:r>
              <a:rPr spc="-85" dirty="0">
                <a:latin typeface="Arial MT"/>
                <a:cs typeface="Arial MT"/>
              </a:rPr>
              <a:t> </a:t>
            </a:r>
            <a:r>
              <a:rPr spc="-5" dirty="0">
                <a:latin typeface="Arial MT"/>
                <a:cs typeface="Arial MT"/>
              </a:rPr>
              <a:t>atomic</a:t>
            </a:r>
            <a:endParaRPr>
              <a:latin typeface="Arial MT"/>
              <a:cs typeface="Arial MT"/>
            </a:endParaRPr>
          </a:p>
        </p:txBody>
      </p:sp>
      <p:sp>
        <p:nvSpPr>
          <p:cNvPr id="49" name="object 49"/>
          <p:cNvSpPr txBox="1"/>
          <p:nvPr/>
        </p:nvSpPr>
        <p:spPr>
          <a:xfrm>
            <a:off x="7621273" y="6342223"/>
            <a:ext cx="2682875" cy="289823"/>
          </a:xfrm>
          <a:prstGeom prst="rect">
            <a:avLst/>
          </a:prstGeom>
        </p:spPr>
        <p:txBody>
          <a:bodyPr vert="horz" wrap="square" lIns="0" tIns="12700" rIns="0" bIns="0" rtlCol="0">
            <a:spAutoFit/>
          </a:bodyPr>
          <a:lstStyle/>
          <a:p>
            <a:pPr marL="12701">
              <a:spcBef>
                <a:spcPts val="100"/>
              </a:spcBef>
            </a:pPr>
            <a:r>
              <a:rPr spc="-15" dirty="0">
                <a:latin typeface="Arial MT"/>
                <a:cs typeface="Arial MT"/>
              </a:rPr>
              <a:t>Hardware </a:t>
            </a:r>
            <a:r>
              <a:rPr spc="-5" dirty="0">
                <a:latin typeface="Arial MT"/>
                <a:cs typeface="Arial MT"/>
              </a:rPr>
              <a:t>to</a:t>
            </a:r>
            <a:r>
              <a:rPr spc="-10" dirty="0">
                <a:latin typeface="Arial MT"/>
                <a:cs typeface="Arial MT"/>
              </a:rPr>
              <a:t> </a:t>
            </a:r>
            <a:r>
              <a:rPr spc="-5" dirty="0">
                <a:latin typeface="Arial MT"/>
                <a:cs typeface="Arial MT"/>
              </a:rPr>
              <a:t>the </a:t>
            </a:r>
            <a:r>
              <a:rPr spc="-10" dirty="0">
                <a:latin typeface="Arial MT"/>
                <a:cs typeface="Arial MT"/>
              </a:rPr>
              <a:t>rescue….</a:t>
            </a:r>
            <a:endParaRPr>
              <a:latin typeface="Arial MT"/>
              <a:cs typeface="Arial MT"/>
            </a:endParaRPr>
          </a:p>
        </p:txBody>
      </p:sp>
      <p:sp>
        <p:nvSpPr>
          <p:cNvPr id="51" name="Rectangle 50">
            <a:extLst>
              <a:ext uri="{FF2B5EF4-FFF2-40B4-BE49-F238E27FC236}">
                <a16:creationId xmlns:a16="http://schemas.microsoft.com/office/drawing/2014/main" id="{06DDF6CD-4F50-5C42-99AF-D973FEDC3FCA}"/>
              </a:ext>
            </a:extLst>
          </p:cNvPr>
          <p:cNvSpPr/>
          <p:nvPr/>
        </p:nvSpPr>
        <p:spPr>
          <a:xfrm>
            <a:off x="-2226" y="6706712"/>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5853" y="822841"/>
            <a:ext cx="4933315" cy="622222"/>
          </a:xfrm>
          <a:prstGeom prst="rect">
            <a:avLst/>
          </a:prstGeom>
        </p:spPr>
        <p:txBody>
          <a:bodyPr vert="horz" wrap="square" lIns="0" tIns="12700" rIns="0" bIns="0" rtlCol="0" anchor="ctr">
            <a:spAutoFit/>
          </a:bodyPr>
          <a:lstStyle/>
          <a:p>
            <a:r>
              <a:rPr dirty="0">
                <a:solidFill>
                  <a:srgbClr val="0000CC"/>
                </a:solidFill>
                <a:latin typeface="Arial MT"/>
              </a:rPr>
              <a:t>Motivating Scenario</a:t>
            </a:r>
          </a:p>
        </p:txBody>
      </p:sp>
      <p:sp>
        <p:nvSpPr>
          <p:cNvPr id="31" name="object 31"/>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2</a:t>
            </a:fld>
            <a:endParaRPr dirty="0"/>
          </a:p>
        </p:txBody>
      </p:sp>
      <p:sp>
        <p:nvSpPr>
          <p:cNvPr id="3" name="object 3"/>
          <p:cNvSpPr txBox="1"/>
          <p:nvPr/>
        </p:nvSpPr>
        <p:spPr>
          <a:xfrm>
            <a:off x="2059942" y="4272122"/>
            <a:ext cx="114935" cy="320601"/>
          </a:xfrm>
          <a:prstGeom prst="rect">
            <a:avLst/>
          </a:prstGeom>
        </p:spPr>
        <p:txBody>
          <a:bodyPr vert="horz" wrap="square" lIns="0" tIns="12700" rIns="0" bIns="0" rtlCol="0">
            <a:spAutoFit/>
          </a:bodyPr>
          <a:lstStyle/>
          <a:p>
            <a:pPr marL="12701">
              <a:spcBef>
                <a:spcPts val="100"/>
              </a:spcBef>
            </a:pPr>
            <a:r>
              <a:rPr sz="2000" dirty="0">
                <a:solidFill>
                  <a:srgbClr val="0000CC"/>
                </a:solidFill>
                <a:latin typeface="Arial MT"/>
                <a:cs typeface="Arial MT"/>
              </a:rPr>
              <a:t>•</a:t>
            </a:r>
            <a:endParaRPr sz="2000">
              <a:latin typeface="Arial MT"/>
              <a:cs typeface="Arial MT"/>
            </a:endParaRPr>
          </a:p>
        </p:txBody>
      </p:sp>
      <p:sp>
        <p:nvSpPr>
          <p:cNvPr id="4" name="object 4"/>
          <p:cNvSpPr txBox="1"/>
          <p:nvPr/>
        </p:nvSpPr>
        <p:spPr>
          <a:xfrm>
            <a:off x="2402842" y="4221183"/>
            <a:ext cx="7599045" cy="1004121"/>
          </a:xfrm>
          <a:prstGeom prst="rect">
            <a:avLst/>
          </a:prstGeom>
        </p:spPr>
        <p:txBody>
          <a:bodyPr vert="horz" wrap="square" lIns="0" tIns="77470" rIns="0" bIns="0" rtlCol="0">
            <a:spAutoFit/>
          </a:bodyPr>
          <a:lstStyle/>
          <a:p>
            <a:pPr marL="12701">
              <a:spcBef>
                <a:spcPts val="610"/>
              </a:spcBef>
            </a:pPr>
            <a:r>
              <a:rPr sz="2000" spc="-5" dirty="0">
                <a:solidFill>
                  <a:srgbClr val="0000CC"/>
                </a:solidFill>
                <a:latin typeface="Arial MT"/>
                <a:cs typeface="Arial MT"/>
              </a:rPr>
              <a:t>Single</a:t>
            </a:r>
            <a:r>
              <a:rPr sz="2000" spc="-40" dirty="0">
                <a:solidFill>
                  <a:srgbClr val="0000CC"/>
                </a:solidFill>
                <a:latin typeface="Arial MT"/>
                <a:cs typeface="Arial MT"/>
              </a:rPr>
              <a:t> </a:t>
            </a:r>
            <a:r>
              <a:rPr sz="2000" dirty="0">
                <a:solidFill>
                  <a:srgbClr val="0000CC"/>
                </a:solidFill>
                <a:latin typeface="Arial MT"/>
                <a:cs typeface="Arial MT"/>
              </a:rPr>
              <a:t>core</a:t>
            </a:r>
            <a:endParaRPr sz="2000" dirty="0">
              <a:latin typeface="Arial MT"/>
              <a:cs typeface="Arial MT"/>
            </a:endParaRPr>
          </a:p>
          <a:p>
            <a:pPr marL="412779" marR="5080" indent="-285770">
              <a:lnSpc>
                <a:spcPct val="100499"/>
              </a:lnSpc>
              <a:spcBef>
                <a:spcPts val="450"/>
              </a:spcBef>
              <a:tabLst>
                <a:tab pos="412144" algn="l"/>
              </a:tabLst>
            </a:pPr>
            <a:r>
              <a:rPr sz="2700" baseline="3086" dirty="0">
                <a:latin typeface="Arial MT"/>
                <a:cs typeface="Arial MT"/>
              </a:rPr>
              <a:t>–	</a:t>
            </a:r>
            <a:r>
              <a:rPr spc="-10" dirty="0">
                <a:latin typeface="Arial MT"/>
                <a:cs typeface="Arial MT"/>
              </a:rPr>
              <a:t>Program</a:t>
            </a:r>
            <a:r>
              <a:rPr spc="-5" dirty="0">
                <a:latin typeface="Arial MT"/>
                <a:cs typeface="Arial MT"/>
              </a:rPr>
              <a:t> </a:t>
            </a:r>
            <a:r>
              <a:rPr dirty="0">
                <a:latin typeface="Arial MT"/>
                <a:cs typeface="Arial MT"/>
              </a:rPr>
              <a:t>1 </a:t>
            </a:r>
            <a:r>
              <a:rPr spc="-10" dirty="0">
                <a:latin typeface="Arial MT"/>
                <a:cs typeface="Arial MT"/>
              </a:rPr>
              <a:t>and</a:t>
            </a:r>
            <a:r>
              <a:rPr dirty="0">
                <a:latin typeface="Arial MT"/>
                <a:cs typeface="Arial MT"/>
              </a:rPr>
              <a:t> </a:t>
            </a:r>
            <a:r>
              <a:rPr spc="-10" dirty="0">
                <a:latin typeface="Arial MT"/>
                <a:cs typeface="Arial MT"/>
              </a:rPr>
              <a:t>program</a:t>
            </a:r>
            <a:r>
              <a:rPr spc="-5" dirty="0">
                <a:latin typeface="Arial MT"/>
                <a:cs typeface="Arial MT"/>
              </a:rPr>
              <a:t> </a:t>
            </a:r>
            <a:r>
              <a:rPr dirty="0">
                <a:latin typeface="Arial MT"/>
                <a:cs typeface="Arial MT"/>
              </a:rPr>
              <a:t>2 </a:t>
            </a:r>
            <a:r>
              <a:rPr spc="-5" dirty="0">
                <a:latin typeface="Arial MT"/>
                <a:cs typeface="Arial MT"/>
              </a:rPr>
              <a:t>are</a:t>
            </a:r>
            <a:r>
              <a:rPr dirty="0">
                <a:latin typeface="Arial MT"/>
                <a:cs typeface="Arial MT"/>
              </a:rPr>
              <a:t> </a:t>
            </a:r>
            <a:r>
              <a:rPr spc="-10" dirty="0">
                <a:latin typeface="Arial MT"/>
                <a:cs typeface="Arial MT"/>
              </a:rPr>
              <a:t>executing</a:t>
            </a:r>
            <a:r>
              <a:rPr dirty="0">
                <a:latin typeface="Arial MT"/>
                <a:cs typeface="Arial MT"/>
              </a:rPr>
              <a:t> </a:t>
            </a:r>
            <a:r>
              <a:rPr spc="-10" dirty="0">
                <a:latin typeface="Arial MT"/>
                <a:cs typeface="Arial MT"/>
              </a:rPr>
              <a:t>at</a:t>
            </a:r>
            <a:r>
              <a:rPr spc="5" dirty="0">
                <a:latin typeface="Arial MT"/>
                <a:cs typeface="Arial MT"/>
              </a:rPr>
              <a:t> </a:t>
            </a:r>
            <a:r>
              <a:rPr spc="-5" dirty="0">
                <a:latin typeface="Arial MT"/>
                <a:cs typeface="Arial MT"/>
              </a:rPr>
              <a:t>the</a:t>
            </a:r>
            <a:r>
              <a:rPr dirty="0">
                <a:latin typeface="Arial MT"/>
                <a:cs typeface="Arial MT"/>
              </a:rPr>
              <a:t> same </a:t>
            </a:r>
            <a:r>
              <a:rPr spc="-5" dirty="0">
                <a:latin typeface="Arial MT"/>
                <a:cs typeface="Arial MT"/>
              </a:rPr>
              <a:t>time</a:t>
            </a:r>
            <a:r>
              <a:rPr dirty="0">
                <a:latin typeface="Arial MT"/>
                <a:cs typeface="Arial MT"/>
              </a:rPr>
              <a:t> </a:t>
            </a:r>
            <a:r>
              <a:rPr spc="-10" dirty="0">
                <a:latin typeface="Arial MT"/>
                <a:cs typeface="Arial MT"/>
              </a:rPr>
              <a:t>but</a:t>
            </a:r>
            <a:r>
              <a:rPr dirty="0">
                <a:latin typeface="Arial MT"/>
                <a:cs typeface="Arial MT"/>
              </a:rPr>
              <a:t> </a:t>
            </a:r>
            <a:r>
              <a:rPr spc="-10" dirty="0">
                <a:latin typeface="Arial MT"/>
                <a:cs typeface="Arial MT"/>
              </a:rPr>
              <a:t>sharing</a:t>
            </a:r>
            <a:r>
              <a:rPr dirty="0">
                <a:latin typeface="Arial MT"/>
                <a:cs typeface="Arial MT"/>
              </a:rPr>
              <a:t> a </a:t>
            </a:r>
            <a:r>
              <a:rPr spc="-484" dirty="0">
                <a:latin typeface="Arial MT"/>
                <a:cs typeface="Arial MT"/>
              </a:rPr>
              <a:t> </a:t>
            </a:r>
            <a:r>
              <a:rPr spc="-5" dirty="0">
                <a:latin typeface="Arial MT"/>
                <a:cs typeface="Arial MT"/>
              </a:rPr>
              <a:t>single</a:t>
            </a:r>
            <a:r>
              <a:rPr spc="-10" dirty="0">
                <a:latin typeface="Arial MT"/>
                <a:cs typeface="Arial MT"/>
              </a:rPr>
              <a:t> </a:t>
            </a:r>
            <a:r>
              <a:rPr dirty="0">
                <a:latin typeface="Arial MT"/>
                <a:cs typeface="Arial MT"/>
              </a:rPr>
              <a:t>core</a:t>
            </a:r>
          </a:p>
        </p:txBody>
      </p:sp>
      <p:sp>
        <p:nvSpPr>
          <p:cNvPr id="5" name="object 5"/>
          <p:cNvSpPr txBox="1"/>
          <p:nvPr/>
        </p:nvSpPr>
        <p:spPr>
          <a:xfrm>
            <a:off x="2362200" y="2269332"/>
            <a:ext cx="1524000" cy="1708160"/>
          </a:xfrm>
          <a:prstGeom prst="rect">
            <a:avLst/>
          </a:prstGeom>
          <a:ln w="28393">
            <a:solidFill>
              <a:srgbClr val="006FBF"/>
            </a:solidFill>
          </a:ln>
        </p:spPr>
        <p:txBody>
          <a:bodyPr vert="horz" wrap="square" lIns="0" tIns="45720" rIns="0" bIns="0" rtlCol="0">
            <a:spAutoFit/>
          </a:bodyPr>
          <a:lstStyle/>
          <a:p>
            <a:pPr marL="89542">
              <a:spcBef>
                <a:spcPts val="360"/>
              </a:spcBef>
            </a:pPr>
            <a:r>
              <a:rPr dirty="0">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marR="398173" indent="191784"/>
            <a:r>
              <a:rPr dirty="0">
                <a:latin typeface="Arial MT"/>
                <a:cs typeface="Arial MT"/>
              </a:rPr>
              <a:t>* </a:t>
            </a:r>
            <a:r>
              <a:rPr spc="5" dirty="0">
                <a:latin typeface="Arial MT"/>
                <a:cs typeface="Arial MT"/>
              </a:rPr>
              <a:t> </a:t>
            </a:r>
            <a:r>
              <a:rPr dirty="0">
                <a:latin typeface="Arial MT"/>
                <a:cs typeface="Arial MT"/>
              </a:rPr>
              <a:t>c</a:t>
            </a:r>
            <a:r>
              <a:rPr spc="-15" dirty="0">
                <a:latin typeface="Arial MT"/>
                <a:cs typeface="Arial MT"/>
              </a:rPr>
              <a:t>o</a:t>
            </a:r>
            <a:r>
              <a:rPr spc="-5" dirty="0">
                <a:latin typeface="Arial MT"/>
                <a:cs typeface="Arial MT"/>
              </a:rPr>
              <a:t>unte</a:t>
            </a:r>
            <a:r>
              <a:rPr spc="-10" dirty="0">
                <a:latin typeface="Arial MT"/>
                <a:cs typeface="Arial MT"/>
              </a:rPr>
              <a:t>r</a:t>
            </a:r>
            <a:r>
              <a:rPr spc="5" dirty="0">
                <a:latin typeface="Arial MT"/>
                <a:cs typeface="Arial MT"/>
              </a:rPr>
              <a:t>+</a:t>
            </a:r>
            <a:r>
              <a:rPr dirty="0">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a:r>
              <a:rPr dirty="0">
                <a:latin typeface="Arial MT"/>
                <a:cs typeface="Arial MT"/>
              </a:rPr>
              <a:t>}</a:t>
            </a:r>
            <a:endParaRPr>
              <a:latin typeface="Arial MT"/>
              <a:cs typeface="Arial MT"/>
            </a:endParaRPr>
          </a:p>
        </p:txBody>
      </p:sp>
      <p:sp>
        <p:nvSpPr>
          <p:cNvPr id="6" name="object 6"/>
          <p:cNvSpPr txBox="1"/>
          <p:nvPr/>
        </p:nvSpPr>
        <p:spPr>
          <a:xfrm>
            <a:off x="8077200" y="2345531"/>
            <a:ext cx="1524000" cy="1709442"/>
          </a:xfrm>
          <a:prstGeom prst="rect">
            <a:avLst/>
          </a:prstGeom>
          <a:ln w="28393">
            <a:solidFill>
              <a:srgbClr val="00AF4F"/>
            </a:solidFill>
          </a:ln>
        </p:spPr>
        <p:txBody>
          <a:bodyPr vert="horz" wrap="square" lIns="0" tIns="46990" rIns="0" bIns="0" rtlCol="0">
            <a:spAutoFit/>
          </a:bodyPr>
          <a:lstStyle/>
          <a:p>
            <a:pPr marL="90177">
              <a:spcBef>
                <a:spcPts val="370"/>
              </a:spcBef>
            </a:pP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marR="512481" indent="128279"/>
            <a:r>
              <a:rPr dirty="0">
                <a:latin typeface="Arial MT"/>
                <a:cs typeface="Arial MT"/>
              </a:rPr>
              <a:t>* </a:t>
            </a:r>
            <a:r>
              <a:rPr spc="5" dirty="0">
                <a:latin typeface="Arial MT"/>
                <a:cs typeface="Arial MT"/>
              </a:rPr>
              <a:t> </a:t>
            </a:r>
            <a:r>
              <a:rPr dirty="0">
                <a:latin typeface="Arial MT"/>
                <a:cs typeface="Arial MT"/>
              </a:rPr>
              <a:t>c</a:t>
            </a:r>
            <a:r>
              <a:rPr spc="-15" dirty="0">
                <a:latin typeface="Arial MT"/>
                <a:cs typeface="Arial MT"/>
              </a:rPr>
              <a:t>o</a:t>
            </a:r>
            <a:r>
              <a:rPr spc="-5" dirty="0">
                <a:latin typeface="Arial MT"/>
                <a:cs typeface="Arial MT"/>
              </a:rPr>
              <a:t>unte</a:t>
            </a:r>
            <a:r>
              <a:rPr spc="-10" dirty="0">
                <a:latin typeface="Arial MT"/>
                <a:cs typeface="Arial MT"/>
              </a:rPr>
              <a:t>r</a:t>
            </a:r>
            <a:r>
              <a:rPr spc="5" dirty="0">
                <a:latin typeface="Arial MT"/>
                <a:cs typeface="Arial MT"/>
              </a:rPr>
              <a:t>-</a:t>
            </a: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a:r>
              <a:rPr dirty="0">
                <a:latin typeface="Arial MT"/>
                <a:cs typeface="Arial MT"/>
              </a:rPr>
              <a:t>}</a:t>
            </a:r>
            <a:endParaRPr>
              <a:latin typeface="Arial MT"/>
              <a:cs typeface="Arial MT"/>
            </a:endParaRPr>
          </a:p>
        </p:txBody>
      </p:sp>
      <p:sp>
        <p:nvSpPr>
          <p:cNvPr id="7" name="object 7"/>
          <p:cNvSpPr txBox="1"/>
          <p:nvPr/>
        </p:nvSpPr>
        <p:spPr>
          <a:xfrm>
            <a:off x="2438402" y="1998823"/>
            <a:ext cx="1066165" cy="289823"/>
          </a:xfrm>
          <a:prstGeom prst="rect">
            <a:avLst/>
          </a:prstGeom>
        </p:spPr>
        <p:txBody>
          <a:bodyPr vert="horz" wrap="square" lIns="0" tIns="12700" rIns="0" bIns="0" rtlCol="0">
            <a:spAutoFit/>
          </a:bodyPr>
          <a:lstStyle/>
          <a:p>
            <a:pPr marL="12701">
              <a:spcBef>
                <a:spcPts val="100"/>
              </a:spcBef>
            </a:pPr>
            <a:r>
              <a:rPr spc="-5" dirty="0">
                <a:solidFill>
                  <a:srgbClr val="0000CC"/>
                </a:solidFill>
                <a:latin typeface="Arial MT"/>
                <a:cs typeface="Arial MT"/>
              </a:rPr>
              <a:t>program</a:t>
            </a:r>
            <a:r>
              <a:rPr spc="-85" dirty="0">
                <a:solidFill>
                  <a:srgbClr val="0000CC"/>
                </a:solidFill>
                <a:latin typeface="Arial MT"/>
                <a:cs typeface="Arial MT"/>
              </a:rPr>
              <a:t> </a:t>
            </a:r>
            <a:r>
              <a:rPr dirty="0">
                <a:solidFill>
                  <a:srgbClr val="0000CC"/>
                </a:solidFill>
                <a:latin typeface="Arial MT"/>
                <a:cs typeface="Arial MT"/>
              </a:rPr>
              <a:t>0</a:t>
            </a:r>
            <a:endParaRPr>
              <a:latin typeface="Arial MT"/>
              <a:cs typeface="Arial MT"/>
            </a:endParaRPr>
          </a:p>
        </p:txBody>
      </p:sp>
      <p:sp>
        <p:nvSpPr>
          <p:cNvPr id="8" name="object 8"/>
          <p:cNvSpPr txBox="1"/>
          <p:nvPr/>
        </p:nvSpPr>
        <p:spPr>
          <a:xfrm>
            <a:off x="8153403" y="2073753"/>
            <a:ext cx="1066165" cy="289823"/>
          </a:xfrm>
          <a:prstGeom prst="rect">
            <a:avLst/>
          </a:prstGeom>
        </p:spPr>
        <p:txBody>
          <a:bodyPr vert="horz" wrap="square" lIns="0" tIns="12700" rIns="0" bIns="0" rtlCol="0">
            <a:spAutoFit/>
          </a:bodyPr>
          <a:lstStyle/>
          <a:p>
            <a:pPr marL="12701">
              <a:spcBef>
                <a:spcPts val="100"/>
              </a:spcBef>
            </a:pPr>
            <a:r>
              <a:rPr spc="-5" dirty="0">
                <a:solidFill>
                  <a:srgbClr val="00AF4F"/>
                </a:solidFill>
                <a:latin typeface="Arial MT"/>
                <a:cs typeface="Arial MT"/>
              </a:rPr>
              <a:t>program</a:t>
            </a:r>
            <a:r>
              <a:rPr spc="-85" dirty="0">
                <a:solidFill>
                  <a:srgbClr val="00AF4F"/>
                </a:solidFill>
                <a:latin typeface="Arial MT"/>
                <a:cs typeface="Arial MT"/>
              </a:rPr>
              <a:t> </a:t>
            </a:r>
            <a:r>
              <a:rPr dirty="0">
                <a:solidFill>
                  <a:srgbClr val="00AF4F"/>
                </a:solidFill>
                <a:latin typeface="Arial MT"/>
                <a:cs typeface="Arial MT"/>
              </a:rPr>
              <a:t>1</a:t>
            </a:r>
            <a:endParaRPr>
              <a:latin typeface="Arial MT"/>
              <a:cs typeface="Arial MT"/>
            </a:endParaRPr>
          </a:p>
        </p:txBody>
      </p:sp>
      <p:sp>
        <p:nvSpPr>
          <p:cNvPr id="9" name="object 9"/>
          <p:cNvSpPr txBox="1"/>
          <p:nvPr/>
        </p:nvSpPr>
        <p:spPr>
          <a:xfrm>
            <a:off x="5029200" y="1964532"/>
            <a:ext cx="1752600" cy="324448"/>
          </a:xfrm>
          <a:prstGeom prst="rect">
            <a:avLst/>
          </a:prstGeom>
          <a:ln w="28393">
            <a:solidFill>
              <a:srgbClr val="00AFEF"/>
            </a:solidFill>
          </a:ln>
        </p:spPr>
        <p:txBody>
          <a:bodyPr vert="horz" wrap="square" lIns="0" tIns="46990" rIns="0" bIns="0" rtlCol="0">
            <a:spAutoFit/>
          </a:bodyPr>
          <a:lstStyle/>
          <a:p>
            <a:pPr marL="90177">
              <a:spcBef>
                <a:spcPts val="370"/>
              </a:spcBef>
            </a:pPr>
            <a:r>
              <a:rPr spc="-10" dirty="0">
                <a:latin typeface="Arial MT"/>
                <a:cs typeface="Arial MT"/>
              </a:rPr>
              <a:t>int</a:t>
            </a:r>
            <a:r>
              <a:rPr spc="-40" dirty="0">
                <a:latin typeface="Arial MT"/>
                <a:cs typeface="Arial MT"/>
              </a:rPr>
              <a:t> </a:t>
            </a:r>
            <a:r>
              <a:rPr spc="-5" dirty="0">
                <a:latin typeface="Arial MT"/>
                <a:cs typeface="Arial MT"/>
              </a:rPr>
              <a:t>counter=5;</a:t>
            </a:r>
            <a:endParaRPr>
              <a:latin typeface="Arial MT"/>
              <a:cs typeface="Arial MT"/>
            </a:endParaRPr>
          </a:p>
        </p:txBody>
      </p:sp>
      <p:sp>
        <p:nvSpPr>
          <p:cNvPr id="10" name="object 10"/>
          <p:cNvSpPr txBox="1"/>
          <p:nvPr/>
        </p:nvSpPr>
        <p:spPr>
          <a:xfrm>
            <a:off x="5030473" y="1704183"/>
            <a:ext cx="1584325"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shared</a:t>
            </a:r>
            <a:r>
              <a:rPr spc="-45" dirty="0">
                <a:latin typeface="Arial MT"/>
                <a:cs typeface="Arial MT"/>
              </a:rPr>
              <a:t> </a:t>
            </a:r>
            <a:r>
              <a:rPr spc="-10" dirty="0">
                <a:latin typeface="Arial MT"/>
                <a:cs typeface="Arial MT"/>
              </a:rPr>
              <a:t>variable</a:t>
            </a:r>
            <a:endParaRPr>
              <a:latin typeface="Arial MT"/>
              <a:cs typeface="Arial MT"/>
            </a:endParaRPr>
          </a:p>
        </p:txBody>
      </p:sp>
      <p:pic>
        <p:nvPicPr>
          <p:cNvPr id="11" name="object 11"/>
          <p:cNvPicPr/>
          <p:nvPr/>
        </p:nvPicPr>
        <p:blipFill>
          <a:blip r:embed="rId2" cstate="print"/>
          <a:stretch>
            <a:fillRect/>
          </a:stretch>
        </p:blipFill>
        <p:spPr>
          <a:xfrm>
            <a:off x="1981203" y="5393531"/>
            <a:ext cx="868335" cy="1274640"/>
          </a:xfrm>
          <a:prstGeom prst="rect">
            <a:avLst/>
          </a:prstGeom>
        </p:spPr>
      </p:pic>
      <p:sp>
        <p:nvSpPr>
          <p:cNvPr id="12" name="object 12"/>
          <p:cNvSpPr/>
          <p:nvPr/>
        </p:nvSpPr>
        <p:spPr>
          <a:xfrm>
            <a:off x="28956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333399"/>
          </a:solidFill>
        </p:spPr>
        <p:txBody>
          <a:bodyPr wrap="square" lIns="0" tIns="0" rIns="0" bIns="0" rtlCol="0"/>
          <a:lstStyle/>
          <a:p>
            <a:endParaRPr/>
          </a:p>
        </p:txBody>
      </p:sp>
      <p:sp>
        <p:nvSpPr>
          <p:cNvPr id="13" name="object 13"/>
          <p:cNvSpPr txBox="1"/>
          <p:nvPr/>
        </p:nvSpPr>
        <p:spPr>
          <a:xfrm>
            <a:off x="32385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1</a:t>
            </a:r>
            <a:endParaRPr>
              <a:latin typeface="Arial MT"/>
              <a:cs typeface="Arial MT"/>
            </a:endParaRPr>
          </a:p>
        </p:txBody>
      </p:sp>
      <p:sp>
        <p:nvSpPr>
          <p:cNvPr id="14" name="object 14"/>
          <p:cNvSpPr/>
          <p:nvPr/>
        </p:nvSpPr>
        <p:spPr>
          <a:xfrm>
            <a:off x="37338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00AF4F"/>
          </a:solidFill>
        </p:spPr>
        <p:txBody>
          <a:bodyPr wrap="square" lIns="0" tIns="0" rIns="0" bIns="0" rtlCol="0"/>
          <a:lstStyle/>
          <a:p>
            <a:endParaRPr/>
          </a:p>
        </p:txBody>
      </p:sp>
      <p:sp>
        <p:nvSpPr>
          <p:cNvPr id="15" name="object 15"/>
          <p:cNvSpPr txBox="1"/>
          <p:nvPr/>
        </p:nvSpPr>
        <p:spPr>
          <a:xfrm>
            <a:off x="40767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2</a:t>
            </a:r>
            <a:endParaRPr>
              <a:latin typeface="Arial MT"/>
              <a:cs typeface="Arial MT"/>
            </a:endParaRPr>
          </a:p>
        </p:txBody>
      </p:sp>
      <p:sp>
        <p:nvSpPr>
          <p:cNvPr id="16" name="object 16"/>
          <p:cNvSpPr/>
          <p:nvPr/>
        </p:nvSpPr>
        <p:spPr>
          <a:xfrm>
            <a:off x="45720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333399"/>
          </a:solidFill>
        </p:spPr>
        <p:txBody>
          <a:bodyPr wrap="square" lIns="0" tIns="0" rIns="0" bIns="0" rtlCol="0"/>
          <a:lstStyle/>
          <a:p>
            <a:endParaRPr/>
          </a:p>
        </p:txBody>
      </p:sp>
      <p:sp>
        <p:nvSpPr>
          <p:cNvPr id="17" name="object 17"/>
          <p:cNvSpPr txBox="1"/>
          <p:nvPr/>
        </p:nvSpPr>
        <p:spPr>
          <a:xfrm>
            <a:off x="49149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1</a:t>
            </a:r>
            <a:endParaRPr>
              <a:latin typeface="Arial MT"/>
              <a:cs typeface="Arial MT"/>
            </a:endParaRPr>
          </a:p>
        </p:txBody>
      </p:sp>
      <p:sp>
        <p:nvSpPr>
          <p:cNvPr id="18" name="object 18"/>
          <p:cNvSpPr/>
          <p:nvPr/>
        </p:nvSpPr>
        <p:spPr>
          <a:xfrm>
            <a:off x="54102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00AF4F"/>
          </a:solidFill>
        </p:spPr>
        <p:txBody>
          <a:bodyPr wrap="square" lIns="0" tIns="0" rIns="0" bIns="0" rtlCol="0"/>
          <a:lstStyle/>
          <a:p>
            <a:endParaRPr/>
          </a:p>
        </p:txBody>
      </p:sp>
      <p:sp>
        <p:nvSpPr>
          <p:cNvPr id="19" name="object 19"/>
          <p:cNvSpPr txBox="1"/>
          <p:nvPr/>
        </p:nvSpPr>
        <p:spPr>
          <a:xfrm>
            <a:off x="57531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2</a:t>
            </a:r>
            <a:endParaRPr>
              <a:latin typeface="Arial MT"/>
              <a:cs typeface="Arial MT"/>
            </a:endParaRPr>
          </a:p>
        </p:txBody>
      </p:sp>
      <p:sp>
        <p:nvSpPr>
          <p:cNvPr id="20" name="object 20"/>
          <p:cNvSpPr/>
          <p:nvPr/>
        </p:nvSpPr>
        <p:spPr>
          <a:xfrm>
            <a:off x="62484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333399"/>
          </a:solidFill>
        </p:spPr>
        <p:txBody>
          <a:bodyPr wrap="square" lIns="0" tIns="0" rIns="0" bIns="0" rtlCol="0"/>
          <a:lstStyle/>
          <a:p>
            <a:endParaRPr/>
          </a:p>
        </p:txBody>
      </p:sp>
      <p:sp>
        <p:nvSpPr>
          <p:cNvPr id="21" name="object 21"/>
          <p:cNvSpPr txBox="1"/>
          <p:nvPr/>
        </p:nvSpPr>
        <p:spPr>
          <a:xfrm>
            <a:off x="65913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1</a:t>
            </a:r>
            <a:endParaRPr>
              <a:latin typeface="Arial MT"/>
              <a:cs typeface="Arial MT"/>
            </a:endParaRPr>
          </a:p>
        </p:txBody>
      </p:sp>
      <p:sp>
        <p:nvSpPr>
          <p:cNvPr id="22" name="object 22"/>
          <p:cNvSpPr/>
          <p:nvPr/>
        </p:nvSpPr>
        <p:spPr>
          <a:xfrm>
            <a:off x="7086600" y="5850732"/>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00AF4F"/>
          </a:solidFill>
        </p:spPr>
        <p:txBody>
          <a:bodyPr wrap="square" lIns="0" tIns="0" rIns="0" bIns="0" rtlCol="0"/>
          <a:lstStyle/>
          <a:p>
            <a:endParaRPr/>
          </a:p>
        </p:txBody>
      </p:sp>
      <p:sp>
        <p:nvSpPr>
          <p:cNvPr id="23" name="object 23"/>
          <p:cNvSpPr txBox="1"/>
          <p:nvPr/>
        </p:nvSpPr>
        <p:spPr>
          <a:xfrm>
            <a:off x="7429503" y="5815173"/>
            <a:ext cx="153035" cy="289823"/>
          </a:xfrm>
          <a:prstGeom prst="rect">
            <a:avLst/>
          </a:prstGeom>
        </p:spPr>
        <p:txBody>
          <a:bodyPr vert="horz" wrap="square" lIns="0" tIns="12700" rIns="0" bIns="0" rtlCol="0">
            <a:spAutoFit/>
          </a:bodyPr>
          <a:lstStyle/>
          <a:p>
            <a:pPr marL="12701">
              <a:spcBef>
                <a:spcPts val="100"/>
              </a:spcBef>
            </a:pPr>
            <a:r>
              <a:rPr dirty="0">
                <a:solidFill>
                  <a:srgbClr val="FFFFFF"/>
                </a:solidFill>
                <a:latin typeface="Arial MT"/>
                <a:cs typeface="Arial MT"/>
              </a:rPr>
              <a:t>2</a:t>
            </a:r>
            <a:endParaRPr>
              <a:latin typeface="Arial MT"/>
              <a:cs typeface="Arial MT"/>
            </a:endParaRPr>
          </a:p>
        </p:txBody>
      </p:sp>
      <p:grpSp>
        <p:nvGrpSpPr>
          <p:cNvPr id="24" name="object 24"/>
          <p:cNvGrpSpPr/>
          <p:nvPr/>
        </p:nvGrpSpPr>
        <p:grpSpPr>
          <a:xfrm>
            <a:off x="7924801" y="5850732"/>
            <a:ext cx="1676400" cy="228600"/>
            <a:chOff x="6400800" y="5562600"/>
            <a:chExt cx="1676400" cy="228600"/>
          </a:xfrm>
        </p:grpSpPr>
        <p:sp>
          <p:nvSpPr>
            <p:cNvPr id="25" name="object 25"/>
            <p:cNvSpPr/>
            <p:nvPr/>
          </p:nvSpPr>
          <p:spPr>
            <a:xfrm>
              <a:off x="6400800" y="5562600"/>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333399"/>
            </a:solidFill>
          </p:spPr>
          <p:txBody>
            <a:bodyPr wrap="square" lIns="0" tIns="0" rIns="0" bIns="0" rtlCol="0"/>
            <a:lstStyle/>
            <a:p>
              <a:endParaRPr/>
            </a:p>
          </p:txBody>
        </p:sp>
        <p:sp>
          <p:nvSpPr>
            <p:cNvPr id="26" name="object 26"/>
            <p:cNvSpPr/>
            <p:nvPr/>
          </p:nvSpPr>
          <p:spPr>
            <a:xfrm>
              <a:off x="7239000" y="5562600"/>
              <a:ext cx="838200" cy="228600"/>
            </a:xfrm>
            <a:custGeom>
              <a:avLst/>
              <a:gdLst/>
              <a:ahLst/>
              <a:cxnLst/>
              <a:rect l="l" t="t" r="r" b="b"/>
              <a:pathLst>
                <a:path w="838200" h="228600">
                  <a:moveTo>
                    <a:pt x="838200" y="0"/>
                  </a:moveTo>
                  <a:lnTo>
                    <a:pt x="0" y="0"/>
                  </a:lnTo>
                  <a:lnTo>
                    <a:pt x="0" y="228600"/>
                  </a:lnTo>
                  <a:lnTo>
                    <a:pt x="419100" y="228600"/>
                  </a:lnTo>
                  <a:lnTo>
                    <a:pt x="838200" y="228600"/>
                  </a:lnTo>
                  <a:lnTo>
                    <a:pt x="838200" y="0"/>
                  </a:lnTo>
                  <a:close/>
                </a:path>
              </a:pathLst>
            </a:custGeom>
            <a:solidFill>
              <a:srgbClr val="00AF4F"/>
            </a:solidFill>
          </p:spPr>
          <p:txBody>
            <a:bodyPr wrap="square" lIns="0" tIns="0" rIns="0" bIns="0" rtlCol="0"/>
            <a:lstStyle/>
            <a:p>
              <a:endParaRPr/>
            </a:p>
          </p:txBody>
        </p:sp>
      </p:grpSp>
      <p:sp>
        <p:nvSpPr>
          <p:cNvPr id="27" name="object 27"/>
          <p:cNvSpPr txBox="1"/>
          <p:nvPr/>
        </p:nvSpPr>
        <p:spPr>
          <a:xfrm>
            <a:off x="8078469" y="5815171"/>
            <a:ext cx="2050414" cy="784830"/>
          </a:xfrm>
          <a:prstGeom prst="rect">
            <a:avLst/>
          </a:prstGeom>
        </p:spPr>
        <p:txBody>
          <a:bodyPr vert="horz" wrap="square" lIns="0" tIns="12700" rIns="0" bIns="0" rtlCol="0">
            <a:spAutoFit/>
          </a:bodyPr>
          <a:lstStyle/>
          <a:p>
            <a:pPr marL="201310">
              <a:spcBef>
                <a:spcPts val="100"/>
              </a:spcBef>
              <a:tabLst>
                <a:tab pos="1039567" algn="l"/>
              </a:tabLst>
            </a:pPr>
            <a:r>
              <a:rPr dirty="0">
                <a:solidFill>
                  <a:srgbClr val="FFFFFF"/>
                </a:solidFill>
                <a:latin typeface="Arial MT"/>
                <a:cs typeface="Arial MT"/>
              </a:rPr>
              <a:t>1	2</a:t>
            </a:r>
            <a:endParaRPr>
              <a:latin typeface="Arial MT"/>
              <a:cs typeface="Arial MT"/>
            </a:endParaRPr>
          </a:p>
          <a:p>
            <a:pPr marL="12701">
              <a:spcBef>
                <a:spcPts val="1689"/>
              </a:spcBef>
            </a:pPr>
            <a:r>
              <a:rPr spc="-5" dirty="0">
                <a:latin typeface="Arial MT"/>
                <a:cs typeface="Arial MT"/>
              </a:rPr>
              <a:t>CPU</a:t>
            </a:r>
            <a:r>
              <a:rPr spc="-25" dirty="0">
                <a:latin typeface="Arial MT"/>
                <a:cs typeface="Arial MT"/>
              </a:rPr>
              <a:t> </a:t>
            </a:r>
            <a:r>
              <a:rPr spc="-10" dirty="0">
                <a:latin typeface="Arial MT"/>
                <a:cs typeface="Arial MT"/>
              </a:rPr>
              <a:t>usage</a:t>
            </a:r>
            <a:r>
              <a:rPr spc="-20" dirty="0">
                <a:latin typeface="Arial MT"/>
                <a:cs typeface="Arial MT"/>
              </a:rPr>
              <a:t> </a:t>
            </a:r>
            <a:r>
              <a:rPr spc="-15" dirty="0">
                <a:latin typeface="Arial MT"/>
                <a:cs typeface="Arial MT"/>
              </a:rPr>
              <a:t>wrt </a:t>
            </a:r>
            <a:r>
              <a:rPr spc="-5" dirty="0">
                <a:latin typeface="Arial MT"/>
                <a:cs typeface="Arial MT"/>
              </a:rPr>
              <a:t>time</a:t>
            </a:r>
            <a:endParaRPr>
              <a:latin typeface="Arial MT"/>
              <a:cs typeface="Arial MT"/>
            </a:endParaRPr>
          </a:p>
        </p:txBody>
      </p:sp>
      <p:grpSp>
        <p:nvGrpSpPr>
          <p:cNvPr id="28" name="object 28"/>
          <p:cNvGrpSpPr/>
          <p:nvPr/>
        </p:nvGrpSpPr>
        <p:grpSpPr>
          <a:xfrm>
            <a:off x="3729128" y="6405721"/>
            <a:ext cx="4348480" cy="113030"/>
            <a:chOff x="2205127" y="6117590"/>
            <a:chExt cx="4348480" cy="113030"/>
          </a:xfrm>
        </p:grpSpPr>
        <p:sp>
          <p:nvSpPr>
            <p:cNvPr id="29" name="object 29"/>
            <p:cNvSpPr/>
            <p:nvPr/>
          </p:nvSpPr>
          <p:spPr>
            <a:xfrm>
              <a:off x="2209799" y="6172200"/>
              <a:ext cx="4236720" cy="1270"/>
            </a:xfrm>
            <a:custGeom>
              <a:avLst/>
              <a:gdLst/>
              <a:ahLst/>
              <a:cxnLst/>
              <a:rect l="l" t="t" r="r" b="b"/>
              <a:pathLst>
                <a:path w="4236720" h="1270">
                  <a:moveTo>
                    <a:pt x="0" y="0"/>
                  </a:moveTo>
                  <a:lnTo>
                    <a:pt x="4236720" y="1270"/>
                  </a:lnTo>
                </a:path>
              </a:pathLst>
            </a:custGeom>
            <a:ln w="9344">
              <a:solidFill>
                <a:srgbClr val="000000"/>
              </a:solidFill>
            </a:ln>
          </p:spPr>
          <p:txBody>
            <a:bodyPr wrap="square" lIns="0" tIns="0" rIns="0" bIns="0" rtlCol="0"/>
            <a:lstStyle/>
            <a:p>
              <a:endParaRPr/>
            </a:p>
          </p:txBody>
        </p:sp>
        <p:pic>
          <p:nvPicPr>
            <p:cNvPr id="30" name="object 30"/>
            <p:cNvPicPr/>
            <p:nvPr/>
          </p:nvPicPr>
          <p:blipFill>
            <a:blip r:embed="rId3" cstate="print"/>
            <a:stretch>
              <a:fillRect/>
            </a:stretch>
          </p:blipFill>
          <p:spPr>
            <a:xfrm>
              <a:off x="6438899" y="6117590"/>
              <a:ext cx="114300" cy="113029"/>
            </a:xfrm>
            <a:prstGeom prst="rect">
              <a:avLst/>
            </a:prstGeom>
          </p:spPr>
        </p:pic>
      </p:grpSp>
      <p:sp>
        <p:nvSpPr>
          <p:cNvPr id="32" name="Rectangle 31">
            <a:extLst>
              <a:ext uri="{FF2B5EF4-FFF2-40B4-BE49-F238E27FC236}">
                <a16:creationId xmlns:a16="http://schemas.microsoft.com/office/drawing/2014/main" id="{DEC9F957-B688-6442-A033-260B9AB06AD3}"/>
              </a:ext>
            </a:extLst>
          </p:cNvPr>
          <p:cNvSpPr/>
          <p:nvPr/>
        </p:nvSpPr>
        <p:spPr>
          <a:xfrm>
            <a:off x="106362" y="6611895"/>
            <a:ext cx="11111535"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996" y="784574"/>
            <a:ext cx="11541210" cy="622222"/>
          </a:xfrm>
          <a:prstGeom prst="rect">
            <a:avLst/>
          </a:prstGeom>
        </p:spPr>
        <p:txBody>
          <a:bodyPr vert="horz" wrap="square" lIns="0" tIns="12700" rIns="0" bIns="0" rtlCol="0" anchor="ctr">
            <a:spAutoFit/>
          </a:bodyPr>
          <a:lstStyle/>
          <a:p>
            <a:pPr marL="12701" marR="5080">
              <a:tabLst>
                <a:tab pos="1598408" algn="l"/>
              </a:tabLst>
            </a:pPr>
            <a:r>
              <a:rPr dirty="0">
                <a:solidFill>
                  <a:srgbClr val="0000CC"/>
                </a:solidFill>
                <a:latin typeface="Arial MT"/>
              </a:rPr>
              <a:t>Hardware Support  (Test &amp; Set Instruction)</a:t>
            </a:r>
          </a:p>
        </p:txBody>
      </p:sp>
      <p:sp>
        <p:nvSpPr>
          <p:cNvPr id="14" name="object 14"/>
          <p:cNvSpPr txBox="1">
            <a:spLocks noGrp="1"/>
          </p:cNvSpPr>
          <p:nvPr>
            <p:ph type="sldNum" sz="quarter" idx="12"/>
          </p:nvPr>
        </p:nvSpPr>
        <p:spPr>
          <a:xfrm>
            <a:off x="11627223" y="7209283"/>
            <a:ext cx="1039906"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20</a:t>
            </a:fld>
            <a:endParaRPr dirty="0"/>
          </a:p>
        </p:txBody>
      </p:sp>
      <p:sp>
        <p:nvSpPr>
          <p:cNvPr id="3" name="object 3"/>
          <p:cNvSpPr txBox="1"/>
          <p:nvPr/>
        </p:nvSpPr>
        <p:spPr>
          <a:xfrm>
            <a:off x="2059943" y="1922622"/>
            <a:ext cx="7698105" cy="443711"/>
          </a:xfrm>
          <a:prstGeom prst="rect">
            <a:avLst/>
          </a:prstGeom>
        </p:spPr>
        <p:txBody>
          <a:bodyPr vert="horz" wrap="square" lIns="0" tIns="12700" rIns="0" bIns="0" rtlCol="0">
            <a:spAutoFit/>
          </a:bodyPr>
          <a:lstStyle/>
          <a:p>
            <a:pPr marL="355625" indent="-342924">
              <a:spcBef>
                <a:spcPts val="100"/>
              </a:spcBef>
              <a:buChar char="•"/>
              <a:tabLst>
                <a:tab pos="354990" algn="l"/>
                <a:tab pos="355625" algn="l"/>
              </a:tabLst>
            </a:pPr>
            <a:r>
              <a:rPr sz="2800" spc="-15" dirty="0">
                <a:latin typeface="Arial MT"/>
                <a:cs typeface="Arial MT"/>
              </a:rPr>
              <a:t>Write</a:t>
            </a:r>
            <a:r>
              <a:rPr sz="2800" spc="-10" dirty="0">
                <a:latin typeface="Arial MT"/>
                <a:cs typeface="Arial MT"/>
              </a:rPr>
              <a:t> </a:t>
            </a:r>
            <a:r>
              <a:rPr sz="2800" dirty="0">
                <a:latin typeface="Arial MT"/>
                <a:cs typeface="Arial MT"/>
              </a:rPr>
              <a:t>to</a:t>
            </a:r>
            <a:r>
              <a:rPr sz="2800" spc="-10" dirty="0">
                <a:latin typeface="Arial MT"/>
                <a:cs typeface="Arial MT"/>
              </a:rPr>
              <a:t> </a:t>
            </a:r>
            <a:r>
              <a:rPr sz="2800" dirty="0">
                <a:latin typeface="Arial MT"/>
                <a:cs typeface="Arial MT"/>
              </a:rPr>
              <a:t>a</a:t>
            </a:r>
            <a:r>
              <a:rPr sz="2800" spc="-10" dirty="0">
                <a:latin typeface="Arial MT"/>
                <a:cs typeface="Arial MT"/>
              </a:rPr>
              <a:t> </a:t>
            </a:r>
            <a:r>
              <a:rPr sz="2800" dirty="0">
                <a:latin typeface="Arial MT"/>
                <a:cs typeface="Arial MT"/>
              </a:rPr>
              <a:t>memory</a:t>
            </a:r>
            <a:r>
              <a:rPr sz="2800" spc="-15" dirty="0">
                <a:latin typeface="Arial MT"/>
                <a:cs typeface="Arial MT"/>
              </a:rPr>
              <a:t> </a:t>
            </a:r>
            <a:r>
              <a:rPr sz="2800" spc="-5" dirty="0">
                <a:latin typeface="Arial MT"/>
                <a:cs typeface="Arial MT"/>
              </a:rPr>
              <a:t>location, </a:t>
            </a:r>
            <a:r>
              <a:rPr sz="2800" dirty="0">
                <a:latin typeface="Arial MT"/>
                <a:cs typeface="Arial MT"/>
              </a:rPr>
              <a:t>return</a:t>
            </a:r>
            <a:r>
              <a:rPr sz="2800" spc="-15" dirty="0">
                <a:latin typeface="Arial MT"/>
                <a:cs typeface="Arial MT"/>
              </a:rPr>
              <a:t> </a:t>
            </a:r>
            <a:r>
              <a:rPr sz="2800" dirty="0">
                <a:latin typeface="Arial MT"/>
                <a:cs typeface="Arial MT"/>
              </a:rPr>
              <a:t>its</a:t>
            </a:r>
            <a:r>
              <a:rPr sz="2800" spc="-5" dirty="0">
                <a:latin typeface="Arial MT"/>
                <a:cs typeface="Arial MT"/>
              </a:rPr>
              <a:t> </a:t>
            </a:r>
            <a:r>
              <a:rPr sz="2800" dirty="0">
                <a:latin typeface="Arial MT"/>
                <a:cs typeface="Arial MT"/>
              </a:rPr>
              <a:t>old</a:t>
            </a:r>
            <a:r>
              <a:rPr sz="2800" spc="-5" dirty="0">
                <a:latin typeface="Arial MT"/>
                <a:cs typeface="Arial MT"/>
              </a:rPr>
              <a:t> value</a:t>
            </a:r>
            <a:endParaRPr sz="2800" dirty="0">
              <a:latin typeface="Arial MT"/>
              <a:cs typeface="Arial MT"/>
            </a:endParaRPr>
          </a:p>
        </p:txBody>
      </p:sp>
      <p:sp>
        <p:nvSpPr>
          <p:cNvPr id="4" name="object 4"/>
          <p:cNvSpPr/>
          <p:nvPr/>
        </p:nvSpPr>
        <p:spPr>
          <a:xfrm>
            <a:off x="2438400" y="2802732"/>
            <a:ext cx="2667000" cy="1828800"/>
          </a:xfrm>
          <a:custGeom>
            <a:avLst/>
            <a:gdLst/>
            <a:ahLst/>
            <a:cxnLst/>
            <a:rect l="l" t="t" r="r" b="b"/>
            <a:pathLst>
              <a:path w="2667000" h="1828800">
                <a:moveTo>
                  <a:pt x="1333500" y="1828800"/>
                </a:moveTo>
                <a:lnTo>
                  <a:pt x="0" y="1828800"/>
                </a:lnTo>
                <a:lnTo>
                  <a:pt x="0" y="0"/>
                </a:lnTo>
                <a:lnTo>
                  <a:pt x="2667000" y="0"/>
                </a:lnTo>
                <a:lnTo>
                  <a:pt x="2667000" y="1828800"/>
                </a:lnTo>
                <a:lnTo>
                  <a:pt x="1333500" y="1828800"/>
                </a:lnTo>
                <a:close/>
              </a:path>
            </a:pathLst>
          </a:custGeom>
          <a:ln w="25518">
            <a:solidFill>
              <a:srgbClr val="3333FF"/>
            </a:solidFill>
          </a:ln>
        </p:spPr>
        <p:txBody>
          <a:bodyPr wrap="square" lIns="0" tIns="0" rIns="0" bIns="0" rtlCol="0"/>
          <a:lstStyle/>
          <a:p>
            <a:endParaRPr/>
          </a:p>
        </p:txBody>
      </p:sp>
      <p:sp>
        <p:nvSpPr>
          <p:cNvPr id="5" name="object 5"/>
          <p:cNvSpPr txBox="1"/>
          <p:nvPr/>
        </p:nvSpPr>
        <p:spPr>
          <a:xfrm>
            <a:off x="2515872" y="3018632"/>
            <a:ext cx="2446655" cy="1397819"/>
          </a:xfrm>
          <a:prstGeom prst="rect">
            <a:avLst/>
          </a:prstGeom>
        </p:spPr>
        <p:txBody>
          <a:bodyPr vert="horz" wrap="square" lIns="0" tIns="12700" rIns="0" bIns="0" rtlCol="0">
            <a:spAutoFit/>
          </a:bodyPr>
          <a:lstStyle/>
          <a:p>
            <a:pPr marL="204485" marR="5080" indent="-191784">
              <a:spcBef>
                <a:spcPts val="100"/>
              </a:spcBef>
              <a:tabLst>
                <a:tab pos="2066434" algn="l"/>
              </a:tabLst>
            </a:pPr>
            <a:r>
              <a:rPr spc="-5" dirty="0">
                <a:latin typeface="Arial MT"/>
                <a:cs typeface="Arial MT"/>
              </a:rPr>
              <a:t>i</a:t>
            </a:r>
            <a:r>
              <a:rPr spc="-15" dirty="0">
                <a:latin typeface="Arial MT"/>
                <a:cs typeface="Arial MT"/>
              </a:rPr>
              <a:t>n</a:t>
            </a:r>
            <a:r>
              <a:rPr dirty="0">
                <a:latin typeface="Arial MT"/>
                <a:cs typeface="Arial MT"/>
              </a:rPr>
              <a:t>t</a:t>
            </a:r>
            <a:r>
              <a:rPr spc="5" dirty="0">
                <a:latin typeface="Arial MT"/>
                <a:cs typeface="Arial MT"/>
              </a:rPr>
              <a:t> </a:t>
            </a:r>
            <a:r>
              <a:rPr spc="-5" dirty="0">
                <a:latin typeface="Arial MT"/>
                <a:cs typeface="Arial MT"/>
              </a:rPr>
              <a:t>test_a</a:t>
            </a:r>
            <a:r>
              <a:rPr spc="-15" dirty="0">
                <a:latin typeface="Arial MT"/>
                <a:cs typeface="Arial MT"/>
              </a:rPr>
              <a:t>n</a:t>
            </a:r>
            <a:r>
              <a:rPr spc="-5" dirty="0">
                <a:latin typeface="Arial MT"/>
                <a:cs typeface="Arial MT"/>
              </a:rPr>
              <a:t>d</a:t>
            </a:r>
            <a:r>
              <a:rPr spc="-15" dirty="0">
                <a:latin typeface="Arial MT"/>
                <a:cs typeface="Arial MT"/>
              </a:rPr>
              <a:t>_</a:t>
            </a:r>
            <a:r>
              <a:rPr dirty="0">
                <a:latin typeface="Arial MT"/>
                <a:cs typeface="Arial MT"/>
              </a:rPr>
              <a:t>set(i</a:t>
            </a:r>
            <a:r>
              <a:rPr spc="-15" dirty="0">
                <a:latin typeface="Arial MT"/>
                <a:cs typeface="Arial MT"/>
              </a:rPr>
              <a:t>n</a:t>
            </a:r>
            <a:r>
              <a:rPr dirty="0">
                <a:latin typeface="Arial MT"/>
                <a:cs typeface="Arial MT"/>
              </a:rPr>
              <a:t>t	</a:t>
            </a:r>
            <a:r>
              <a:rPr spc="-15" dirty="0">
                <a:latin typeface="Arial MT"/>
                <a:cs typeface="Arial MT"/>
              </a:rPr>
              <a:t>*</a:t>
            </a:r>
            <a:r>
              <a:rPr spc="-5" dirty="0">
                <a:latin typeface="Arial MT"/>
                <a:cs typeface="Arial MT"/>
              </a:rPr>
              <a:t>L){  </a:t>
            </a:r>
            <a:r>
              <a:rPr spc="-10" dirty="0">
                <a:latin typeface="Arial MT"/>
                <a:cs typeface="Arial MT"/>
              </a:rPr>
              <a:t>int</a:t>
            </a:r>
            <a:r>
              <a:rPr dirty="0">
                <a:latin typeface="Arial MT"/>
                <a:cs typeface="Arial MT"/>
              </a:rPr>
              <a:t> </a:t>
            </a:r>
            <a:r>
              <a:rPr spc="-10" dirty="0">
                <a:latin typeface="Arial MT"/>
                <a:cs typeface="Arial MT"/>
              </a:rPr>
              <a:t>prev </a:t>
            </a:r>
            <a:r>
              <a:rPr dirty="0">
                <a:latin typeface="Arial MT"/>
                <a:cs typeface="Arial MT"/>
              </a:rPr>
              <a:t>=</a:t>
            </a:r>
            <a:r>
              <a:rPr spc="5" dirty="0">
                <a:latin typeface="Arial MT"/>
                <a:cs typeface="Arial MT"/>
              </a:rPr>
              <a:t> </a:t>
            </a:r>
            <a:r>
              <a:rPr spc="-10" dirty="0">
                <a:latin typeface="Arial MT"/>
                <a:cs typeface="Arial MT"/>
              </a:rPr>
              <a:t>*L;</a:t>
            </a:r>
            <a:endParaRPr dirty="0">
              <a:latin typeface="Arial MT"/>
              <a:cs typeface="Arial MT"/>
            </a:endParaRPr>
          </a:p>
          <a:p>
            <a:pPr marL="204485"/>
            <a:r>
              <a:rPr spc="-5" dirty="0">
                <a:latin typeface="Arial MT"/>
                <a:cs typeface="Arial MT"/>
              </a:rPr>
              <a:t>*L</a:t>
            </a:r>
            <a:r>
              <a:rPr spc="-114" dirty="0">
                <a:latin typeface="Arial MT"/>
                <a:cs typeface="Arial MT"/>
              </a:rPr>
              <a:t> </a:t>
            </a:r>
            <a:r>
              <a:rPr dirty="0">
                <a:latin typeface="Arial MT"/>
                <a:cs typeface="Arial MT"/>
              </a:rPr>
              <a:t>=</a:t>
            </a:r>
            <a:r>
              <a:rPr spc="-25" dirty="0">
                <a:latin typeface="Arial MT"/>
                <a:cs typeface="Arial MT"/>
              </a:rPr>
              <a:t> </a:t>
            </a:r>
            <a:r>
              <a:rPr spc="-5" dirty="0">
                <a:latin typeface="Arial MT"/>
                <a:cs typeface="Arial MT"/>
              </a:rPr>
              <a:t>1;</a:t>
            </a:r>
            <a:endParaRPr dirty="0">
              <a:latin typeface="Arial MT"/>
              <a:cs typeface="Arial MT"/>
            </a:endParaRPr>
          </a:p>
          <a:p>
            <a:pPr marL="204485"/>
            <a:r>
              <a:rPr spc="-5" dirty="0">
                <a:latin typeface="Arial MT"/>
                <a:cs typeface="Arial MT"/>
              </a:rPr>
              <a:t>return</a:t>
            </a:r>
            <a:r>
              <a:rPr spc="-40" dirty="0">
                <a:latin typeface="Arial MT"/>
                <a:cs typeface="Arial MT"/>
              </a:rPr>
              <a:t> </a:t>
            </a:r>
            <a:r>
              <a:rPr spc="-5" dirty="0">
                <a:latin typeface="Arial MT"/>
                <a:cs typeface="Arial MT"/>
              </a:rPr>
              <a:t>prev;</a:t>
            </a:r>
            <a:endParaRPr dirty="0">
              <a:latin typeface="Arial MT"/>
              <a:cs typeface="Arial MT"/>
            </a:endParaRPr>
          </a:p>
          <a:p>
            <a:pPr marL="12701"/>
            <a:r>
              <a:rPr dirty="0">
                <a:latin typeface="Arial MT"/>
                <a:cs typeface="Arial MT"/>
              </a:rPr>
              <a:t>}</a:t>
            </a:r>
          </a:p>
        </p:txBody>
      </p:sp>
      <p:sp>
        <p:nvSpPr>
          <p:cNvPr id="6" name="object 6"/>
          <p:cNvSpPr txBox="1"/>
          <p:nvPr/>
        </p:nvSpPr>
        <p:spPr>
          <a:xfrm>
            <a:off x="1830072" y="4665822"/>
            <a:ext cx="4280535" cy="566822"/>
          </a:xfrm>
          <a:prstGeom prst="rect">
            <a:avLst/>
          </a:prstGeom>
        </p:spPr>
        <p:txBody>
          <a:bodyPr vert="horz" wrap="square" lIns="0" tIns="12700" rIns="0" bIns="0" rtlCol="0">
            <a:spAutoFit/>
          </a:bodyPr>
          <a:lstStyle/>
          <a:p>
            <a:pPr marL="12701">
              <a:spcBef>
                <a:spcPts val="100"/>
              </a:spcBef>
            </a:pPr>
            <a:r>
              <a:rPr spc="-10" dirty="0">
                <a:latin typeface="Arial MT"/>
                <a:cs typeface="Arial MT"/>
              </a:rPr>
              <a:t>equivalent software</a:t>
            </a:r>
            <a:r>
              <a:rPr spc="-15" dirty="0">
                <a:latin typeface="Arial MT"/>
                <a:cs typeface="Arial MT"/>
              </a:rPr>
              <a:t> </a:t>
            </a:r>
            <a:r>
              <a:rPr spc="-5" dirty="0">
                <a:latin typeface="Arial MT"/>
                <a:cs typeface="Arial MT"/>
              </a:rPr>
              <a:t>representation</a:t>
            </a:r>
            <a:endParaRPr dirty="0">
              <a:latin typeface="Arial MT"/>
              <a:cs typeface="Arial MT"/>
            </a:endParaRPr>
          </a:p>
          <a:p>
            <a:pPr marL="12701"/>
            <a:r>
              <a:rPr dirty="0">
                <a:latin typeface="Arial MT"/>
                <a:cs typeface="Arial MT"/>
              </a:rPr>
              <a:t>(the</a:t>
            </a:r>
            <a:r>
              <a:rPr spc="-15" dirty="0">
                <a:latin typeface="Arial MT"/>
                <a:cs typeface="Arial MT"/>
              </a:rPr>
              <a:t> </a:t>
            </a:r>
            <a:r>
              <a:rPr spc="-5" dirty="0">
                <a:latin typeface="Arial MT"/>
                <a:cs typeface="Arial MT"/>
              </a:rPr>
              <a:t>entire</a:t>
            </a:r>
            <a:r>
              <a:rPr spc="-10" dirty="0">
                <a:latin typeface="Arial MT"/>
                <a:cs typeface="Arial MT"/>
              </a:rPr>
              <a:t> function </a:t>
            </a:r>
            <a:r>
              <a:rPr spc="-5" dirty="0">
                <a:latin typeface="Arial MT"/>
                <a:cs typeface="Arial MT"/>
              </a:rPr>
              <a:t>is</a:t>
            </a:r>
            <a:r>
              <a:rPr spc="-10" dirty="0">
                <a:latin typeface="Arial MT"/>
                <a:cs typeface="Arial MT"/>
              </a:rPr>
              <a:t> </a:t>
            </a:r>
            <a:r>
              <a:rPr spc="-5" dirty="0">
                <a:latin typeface="Arial MT"/>
                <a:cs typeface="Arial MT"/>
              </a:rPr>
              <a:t>executed</a:t>
            </a:r>
            <a:r>
              <a:rPr spc="-10" dirty="0">
                <a:latin typeface="Arial MT"/>
                <a:cs typeface="Arial MT"/>
              </a:rPr>
              <a:t> atomically)</a:t>
            </a:r>
            <a:endParaRPr dirty="0">
              <a:latin typeface="Arial MT"/>
              <a:cs typeface="Arial MT"/>
            </a:endParaRPr>
          </a:p>
        </p:txBody>
      </p:sp>
      <p:sp>
        <p:nvSpPr>
          <p:cNvPr id="7" name="object 7"/>
          <p:cNvSpPr txBox="1"/>
          <p:nvPr/>
        </p:nvSpPr>
        <p:spPr>
          <a:xfrm>
            <a:off x="6324600" y="2802732"/>
            <a:ext cx="3886200" cy="1709442"/>
          </a:xfrm>
          <a:prstGeom prst="rect">
            <a:avLst/>
          </a:prstGeom>
          <a:ln w="28393">
            <a:solidFill>
              <a:srgbClr val="3333FF"/>
            </a:solidFill>
          </a:ln>
        </p:spPr>
        <p:txBody>
          <a:bodyPr vert="horz" wrap="square" lIns="0" tIns="46990" rIns="0" bIns="0" rtlCol="0">
            <a:spAutoFit/>
          </a:bodyPr>
          <a:lstStyle/>
          <a:p>
            <a:pPr marL="344830" marR="265449" indent="-255288">
              <a:spcBef>
                <a:spcPts val="370"/>
              </a:spcBef>
            </a:pPr>
            <a:r>
              <a:rPr spc="-15" dirty="0">
                <a:latin typeface="Arial MT"/>
                <a:cs typeface="Arial MT"/>
              </a:rPr>
              <a:t>while(1){ </a:t>
            </a:r>
            <a:r>
              <a:rPr spc="130" dirty="0">
                <a:latin typeface="Arial MT"/>
                <a:cs typeface="Arial MT"/>
              </a:rPr>
              <a:t> </a:t>
            </a:r>
            <a:r>
              <a:rPr spc="-10" dirty="0">
                <a:latin typeface="Arial MT"/>
                <a:cs typeface="Arial MT"/>
              </a:rPr>
              <a:t>while(test_and_set(&amp;lock)</a:t>
            </a:r>
            <a:r>
              <a:rPr dirty="0">
                <a:latin typeface="Arial MT"/>
                <a:cs typeface="Arial MT"/>
              </a:rPr>
              <a:t> </a:t>
            </a:r>
            <a:r>
              <a:rPr spc="-5" dirty="0">
                <a:latin typeface="Arial MT"/>
                <a:cs typeface="Arial MT"/>
              </a:rPr>
              <a:t>==</a:t>
            </a:r>
            <a:r>
              <a:rPr spc="5" dirty="0">
                <a:latin typeface="Arial MT"/>
                <a:cs typeface="Arial MT"/>
              </a:rPr>
              <a:t> </a:t>
            </a:r>
            <a:r>
              <a:rPr spc="-5" dirty="0">
                <a:latin typeface="Arial MT"/>
                <a:cs typeface="Arial MT"/>
              </a:rPr>
              <a:t>1); </a:t>
            </a:r>
            <a:r>
              <a:rPr spc="-484" dirty="0">
                <a:latin typeface="Arial MT"/>
                <a:cs typeface="Arial MT"/>
              </a:rPr>
              <a:t> </a:t>
            </a:r>
            <a:r>
              <a:rPr i="1" spc="-5" dirty="0">
                <a:solidFill>
                  <a:srgbClr val="FF0000"/>
                </a:solidFill>
                <a:latin typeface="Arial"/>
                <a:cs typeface="Arial"/>
              </a:rPr>
              <a:t>critical</a:t>
            </a:r>
            <a:r>
              <a:rPr i="1" spc="-10" dirty="0">
                <a:solidFill>
                  <a:srgbClr val="FF0000"/>
                </a:solidFill>
                <a:latin typeface="Arial"/>
                <a:cs typeface="Arial"/>
              </a:rPr>
              <a:t> </a:t>
            </a:r>
            <a:r>
              <a:rPr i="1" dirty="0">
                <a:solidFill>
                  <a:srgbClr val="FF0000"/>
                </a:solidFill>
                <a:latin typeface="Arial"/>
                <a:cs typeface="Arial"/>
              </a:rPr>
              <a:t>section</a:t>
            </a:r>
            <a:endParaRPr>
              <a:latin typeface="Arial"/>
              <a:cs typeface="Arial"/>
            </a:endParaRPr>
          </a:p>
          <a:p>
            <a:pPr marL="344830" marR="1698108">
              <a:tabLst>
                <a:tab pos="1331688" algn="l"/>
              </a:tabLst>
            </a:pPr>
            <a:r>
              <a:rPr spc="-5" dirty="0">
                <a:latin typeface="Arial MT"/>
                <a:cs typeface="Arial MT"/>
              </a:rPr>
              <a:t>lock</a:t>
            </a:r>
            <a:r>
              <a:rPr spc="5" dirty="0">
                <a:latin typeface="Arial MT"/>
                <a:cs typeface="Arial MT"/>
              </a:rPr>
              <a:t> </a:t>
            </a:r>
            <a:r>
              <a:rPr dirty="0">
                <a:latin typeface="Arial MT"/>
                <a:cs typeface="Arial MT"/>
              </a:rPr>
              <a:t>= </a:t>
            </a:r>
            <a:r>
              <a:rPr spc="-10" dirty="0">
                <a:latin typeface="Arial MT"/>
                <a:cs typeface="Arial MT"/>
              </a:rPr>
              <a:t>0;	</a:t>
            </a:r>
            <a:r>
              <a:rPr i="1" spc="-5" dirty="0">
                <a:latin typeface="Arial"/>
                <a:cs typeface="Arial"/>
              </a:rPr>
              <a:t>//</a:t>
            </a:r>
            <a:r>
              <a:rPr i="1" spc="-75" dirty="0">
                <a:latin typeface="Arial"/>
                <a:cs typeface="Arial"/>
              </a:rPr>
              <a:t> </a:t>
            </a:r>
            <a:r>
              <a:rPr i="1" spc="-10" dirty="0">
                <a:latin typeface="Arial"/>
                <a:cs typeface="Arial"/>
              </a:rPr>
              <a:t>unlock </a:t>
            </a:r>
            <a:r>
              <a:rPr i="1" spc="-484" dirty="0">
                <a:latin typeface="Arial"/>
                <a:cs typeface="Arial"/>
              </a:rPr>
              <a:t> </a:t>
            </a:r>
            <a:r>
              <a:rPr i="1" spc="-10" dirty="0">
                <a:solidFill>
                  <a:srgbClr val="BEBEBE"/>
                </a:solidFill>
                <a:latin typeface="Arial"/>
                <a:cs typeface="Arial"/>
              </a:rPr>
              <a:t>other</a:t>
            </a:r>
            <a:r>
              <a:rPr i="1" dirty="0">
                <a:solidFill>
                  <a:srgbClr val="BEBEBE"/>
                </a:solidFill>
                <a:latin typeface="Arial"/>
                <a:cs typeface="Arial"/>
              </a:rPr>
              <a:t> </a:t>
            </a:r>
            <a:r>
              <a:rPr i="1" spc="-10" dirty="0">
                <a:solidFill>
                  <a:srgbClr val="BEBEBE"/>
                </a:solidFill>
                <a:latin typeface="Arial"/>
                <a:cs typeface="Arial"/>
              </a:rPr>
              <a:t>code</a:t>
            </a:r>
            <a:endParaRPr>
              <a:latin typeface="Arial"/>
              <a:cs typeface="Arial"/>
            </a:endParaRPr>
          </a:p>
          <a:p>
            <a:pPr marL="90177"/>
            <a:r>
              <a:rPr dirty="0">
                <a:latin typeface="Arial MT"/>
                <a:cs typeface="Arial MT"/>
              </a:rPr>
              <a:t>}</a:t>
            </a:r>
            <a:endParaRPr>
              <a:latin typeface="Arial MT"/>
              <a:cs typeface="Arial MT"/>
            </a:endParaRPr>
          </a:p>
        </p:txBody>
      </p:sp>
      <p:sp>
        <p:nvSpPr>
          <p:cNvPr id="8" name="object 8"/>
          <p:cNvSpPr txBox="1"/>
          <p:nvPr/>
        </p:nvSpPr>
        <p:spPr>
          <a:xfrm>
            <a:off x="7316470" y="4894423"/>
            <a:ext cx="178562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Usage</a:t>
            </a:r>
            <a:r>
              <a:rPr spc="-50" dirty="0">
                <a:latin typeface="Arial MT"/>
                <a:cs typeface="Arial MT"/>
              </a:rPr>
              <a:t> </a:t>
            </a:r>
            <a:r>
              <a:rPr spc="-5" dirty="0">
                <a:latin typeface="Arial MT"/>
                <a:cs typeface="Arial MT"/>
              </a:rPr>
              <a:t>for</a:t>
            </a:r>
            <a:r>
              <a:rPr spc="-45" dirty="0">
                <a:latin typeface="Arial MT"/>
                <a:cs typeface="Arial MT"/>
              </a:rPr>
              <a:t> </a:t>
            </a:r>
            <a:r>
              <a:rPr spc="-5" dirty="0">
                <a:latin typeface="Arial MT"/>
                <a:cs typeface="Arial MT"/>
              </a:rPr>
              <a:t>locking</a:t>
            </a:r>
            <a:endParaRPr>
              <a:latin typeface="Arial MT"/>
              <a:cs typeface="Arial MT"/>
            </a:endParaRPr>
          </a:p>
        </p:txBody>
      </p:sp>
      <p:sp>
        <p:nvSpPr>
          <p:cNvPr id="9" name="object 9"/>
          <p:cNvSpPr txBox="1"/>
          <p:nvPr/>
        </p:nvSpPr>
        <p:spPr>
          <a:xfrm>
            <a:off x="2057401" y="5238590"/>
            <a:ext cx="8001000" cy="1709442"/>
          </a:xfrm>
          <a:prstGeom prst="rect">
            <a:avLst/>
          </a:prstGeom>
          <a:ln w="9344">
            <a:solidFill>
              <a:srgbClr val="0000CC"/>
            </a:solidFill>
          </a:ln>
        </p:spPr>
        <p:txBody>
          <a:bodyPr vert="horz" wrap="square" lIns="0" tIns="46990" rIns="0" bIns="0" rtlCol="0">
            <a:spAutoFit/>
          </a:bodyPr>
          <a:lstStyle/>
          <a:p>
            <a:pPr marL="90177" marR="114308">
              <a:spcBef>
                <a:spcPts val="370"/>
              </a:spcBef>
            </a:pPr>
            <a:r>
              <a:rPr spc="-5" dirty="0">
                <a:solidFill>
                  <a:srgbClr val="0000CC"/>
                </a:solidFill>
                <a:latin typeface="Arial MT"/>
                <a:cs typeface="Arial MT"/>
              </a:rPr>
              <a:t>Why</a:t>
            </a:r>
            <a:r>
              <a:rPr spc="-25" dirty="0">
                <a:solidFill>
                  <a:srgbClr val="0000CC"/>
                </a:solidFill>
                <a:latin typeface="Arial MT"/>
                <a:cs typeface="Arial MT"/>
              </a:rPr>
              <a:t> </a:t>
            </a:r>
            <a:r>
              <a:rPr spc="-10" dirty="0">
                <a:solidFill>
                  <a:srgbClr val="0000CC"/>
                </a:solidFill>
                <a:latin typeface="Arial MT"/>
                <a:cs typeface="Arial MT"/>
              </a:rPr>
              <a:t>does</a:t>
            </a:r>
            <a:r>
              <a:rPr spc="10" dirty="0">
                <a:solidFill>
                  <a:srgbClr val="0000CC"/>
                </a:solidFill>
                <a:latin typeface="Arial MT"/>
                <a:cs typeface="Arial MT"/>
              </a:rPr>
              <a:t> </a:t>
            </a:r>
            <a:r>
              <a:rPr spc="-5" dirty="0">
                <a:solidFill>
                  <a:srgbClr val="0000CC"/>
                </a:solidFill>
                <a:latin typeface="Arial MT"/>
                <a:cs typeface="Arial MT"/>
              </a:rPr>
              <a:t>this </a:t>
            </a:r>
            <a:r>
              <a:rPr spc="-15" dirty="0">
                <a:solidFill>
                  <a:srgbClr val="0000CC"/>
                </a:solidFill>
                <a:latin typeface="Arial MT"/>
                <a:cs typeface="Arial MT"/>
              </a:rPr>
              <a:t>work?</a:t>
            </a:r>
            <a:r>
              <a:rPr spc="15" dirty="0">
                <a:solidFill>
                  <a:srgbClr val="0000CC"/>
                </a:solidFill>
                <a:latin typeface="Arial MT"/>
                <a:cs typeface="Arial MT"/>
              </a:rPr>
              <a:t> </a:t>
            </a:r>
            <a:r>
              <a:rPr dirty="0">
                <a:latin typeface="Arial MT"/>
                <a:cs typeface="Arial MT"/>
              </a:rPr>
              <a:t>If </a:t>
            </a:r>
            <a:r>
              <a:rPr spc="-20" dirty="0">
                <a:latin typeface="Arial MT"/>
                <a:cs typeface="Arial MT"/>
              </a:rPr>
              <a:t>two</a:t>
            </a:r>
            <a:r>
              <a:rPr dirty="0">
                <a:latin typeface="Arial MT"/>
                <a:cs typeface="Arial MT"/>
              </a:rPr>
              <a:t> </a:t>
            </a:r>
            <a:r>
              <a:rPr spc="-5" dirty="0">
                <a:latin typeface="Arial MT"/>
                <a:cs typeface="Arial MT"/>
              </a:rPr>
              <a:t>CPUs</a:t>
            </a:r>
            <a:r>
              <a:rPr spc="10" dirty="0">
                <a:latin typeface="Arial MT"/>
                <a:cs typeface="Arial MT"/>
              </a:rPr>
              <a:t> </a:t>
            </a:r>
            <a:r>
              <a:rPr spc="-10" dirty="0">
                <a:latin typeface="Arial MT"/>
                <a:cs typeface="Arial MT"/>
              </a:rPr>
              <a:t>execute</a:t>
            </a:r>
            <a:r>
              <a:rPr dirty="0">
                <a:latin typeface="Arial MT"/>
                <a:cs typeface="Arial MT"/>
              </a:rPr>
              <a:t> </a:t>
            </a:r>
            <a:r>
              <a:rPr spc="-10" dirty="0">
                <a:latin typeface="Arial MT"/>
                <a:cs typeface="Arial MT"/>
              </a:rPr>
              <a:t>test_and_set</a:t>
            </a:r>
            <a:r>
              <a:rPr dirty="0">
                <a:latin typeface="Arial MT"/>
                <a:cs typeface="Arial MT"/>
              </a:rPr>
              <a:t> </a:t>
            </a:r>
            <a:r>
              <a:rPr spc="-5" dirty="0">
                <a:latin typeface="Arial MT"/>
                <a:cs typeface="Arial MT"/>
              </a:rPr>
              <a:t>at</a:t>
            </a:r>
            <a:r>
              <a:rPr spc="5" dirty="0">
                <a:latin typeface="Arial MT"/>
                <a:cs typeface="Arial MT"/>
              </a:rPr>
              <a:t> </a:t>
            </a:r>
            <a:r>
              <a:rPr spc="-5" dirty="0">
                <a:latin typeface="Arial MT"/>
                <a:cs typeface="Arial MT"/>
              </a:rPr>
              <a:t>the</a:t>
            </a:r>
            <a:r>
              <a:rPr dirty="0">
                <a:latin typeface="Arial MT"/>
                <a:cs typeface="Arial MT"/>
              </a:rPr>
              <a:t> </a:t>
            </a:r>
            <a:r>
              <a:rPr spc="-5" dirty="0">
                <a:latin typeface="Arial MT"/>
                <a:cs typeface="Arial MT"/>
              </a:rPr>
              <a:t>same</a:t>
            </a:r>
            <a:r>
              <a:rPr dirty="0">
                <a:latin typeface="Arial MT"/>
                <a:cs typeface="Arial MT"/>
              </a:rPr>
              <a:t> </a:t>
            </a:r>
            <a:r>
              <a:rPr spc="-5" dirty="0">
                <a:latin typeface="Arial MT"/>
                <a:cs typeface="Arial MT"/>
              </a:rPr>
              <a:t>time,</a:t>
            </a:r>
            <a:r>
              <a:rPr spc="5" dirty="0">
                <a:latin typeface="Arial MT"/>
                <a:cs typeface="Arial MT"/>
              </a:rPr>
              <a:t> </a:t>
            </a:r>
            <a:r>
              <a:rPr spc="-5" dirty="0">
                <a:latin typeface="Arial MT"/>
                <a:cs typeface="Arial MT"/>
              </a:rPr>
              <a:t>the </a:t>
            </a:r>
            <a:r>
              <a:rPr spc="-484" dirty="0">
                <a:latin typeface="Arial MT"/>
                <a:cs typeface="Arial MT"/>
              </a:rPr>
              <a:t> </a:t>
            </a:r>
            <a:r>
              <a:rPr spc="-15" dirty="0">
                <a:latin typeface="Arial MT"/>
                <a:cs typeface="Arial MT"/>
              </a:rPr>
              <a:t>hardware</a:t>
            </a:r>
            <a:r>
              <a:rPr dirty="0">
                <a:latin typeface="Arial MT"/>
                <a:cs typeface="Arial MT"/>
              </a:rPr>
              <a:t> </a:t>
            </a:r>
            <a:r>
              <a:rPr spc="-5" dirty="0">
                <a:latin typeface="Arial MT"/>
                <a:cs typeface="Arial MT"/>
              </a:rPr>
              <a:t>ensures</a:t>
            </a:r>
            <a:r>
              <a:rPr spc="10" dirty="0">
                <a:latin typeface="Arial MT"/>
                <a:cs typeface="Arial MT"/>
              </a:rPr>
              <a:t> </a:t>
            </a:r>
            <a:r>
              <a:rPr spc="-10" dirty="0">
                <a:latin typeface="Arial MT"/>
                <a:cs typeface="Arial MT"/>
              </a:rPr>
              <a:t>that</a:t>
            </a:r>
            <a:r>
              <a:rPr spc="10" dirty="0">
                <a:latin typeface="Arial MT"/>
                <a:cs typeface="Arial MT"/>
              </a:rPr>
              <a:t> </a:t>
            </a:r>
            <a:r>
              <a:rPr spc="-10" dirty="0">
                <a:latin typeface="Arial MT"/>
                <a:cs typeface="Arial MT"/>
              </a:rPr>
              <a:t>one</a:t>
            </a:r>
            <a:r>
              <a:rPr dirty="0">
                <a:latin typeface="Arial MT"/>
                <a:cs typeface="Arial MT"/>
              </a:rPr>
              <a:t> </a:t>
            </a:r>
            <a:r>
              <a:rPr spc="-10" dirty="0">
                <a:latin typeface="Arial MT"/>
                <a:cs typeface="Arial MT"/>
              </a:rPr>
              <a:t>test_and_set</a:t>
            </a:r>
            <a:r>
              <a:rPr dirty="0">
                <a:latin typeface="Arial MT"/>
                <a:cs typeface="Arial MT"/>
              </a:rPr>
              <a:t> </a:t>
            </a:r>
            <a:r>
              <a:rPr spc="-10" dirty="0">
                <a:latin typeface="Arial MT"/>
                <a:cs typeface="Arial MT"/>
              </a:rPr>
              <a:t>does</a:t>
            </a:r>
            <a:r>
              <a:rPr spc="10" dirty="0">
                <a:latin typeface="Arial MT"/>
                <a:cs typeface="Arial MT"/>
              </a:rPr>
              <a:t> </a:t>
            </a:r>
            <a:r>
              <a:rPr spc="-10" dirty="0">
                <a:latin typeface="Arial MT"/>
                <a:cs typeface="Arial MT"/>
              </a:rPr>
              <a:t>both</a:t>
            </a:r>
            <a:r>
              <a:rPr dirty="0">
                <a:latin typeface="Arial MT"/>
                <a:cs typeface="Arial MT"/>
              </a:rPr>
              <a:t> </a:t>
            </a:r>
            <a:r>
              <a:rPr spc="-5" dirty="0">
                <a:latin typeface="Arial MT"/>
                <a:cs typeface="Arial MT"/>
              </a:rPr>
              <a:t>its</a:t>
            </a:r>
            <a:r>
              <a:rPr dirty="0">
                <a:latin typeface="Arial MT"/>
                <a:cs typeface="Arial MT"/>
              </a:rPr>
              <a:t> </a:t>
            </a:r>
            <a:r>
              <a:rPr spc="-5" dirty="0">
                <a:latin typeface="Arial MT"/>
                <a:cs typeface="Arial MT"/>
              </a:rPr>
              <a:t>steps</a:t>
            </a:r>
            <a:r>
              <a:rPr dirty="0">
                <a:latin typeface="Arial MT"/>
                <a:cs typeface="Arial MT"/>
              </a:rPr>
              <a:t> </a:t>
            </a:r>
            <a:r>
              <a:rPr spc="-5" dirty="0">
                <a:latin typeface="Arial MT"/>
                <a:cs typeface="Arial MT"/>
              </a:rPr>
              <a:t>before</a:t>
            </a:r>
            <a:r>
              <a:rPr spc="5" dirty="0">
                <a:latin typeface="Arial MT"/>
                <a:cs typeface="Arial MT"/>
              </a:rPr>
              <a:t> </a:t>
            </a:r>
            <a:r>
              <a:rPr spc="-5" dirty="0">
                <a:latin typeface="Arial MT"/>
                <a:cs typeface="Arial MT"/>
              </a:rPr>
              <a:t>the</a:t>
            </a:r>
            <a:r>
              <a:rPr dirty="0">
                <a:latin typeface="Arial MT"/>
                <a:cs typeface="Arial MT"/>
              </a:rPr>
              <a:t> </a:t>
            </a:r>
            <a:r>
              <a:rPr spc="-10" dirty="0">
                <a:latin typeface="Arial MT"/>
                <a:cs typeface="Arial MT"/>
              </a:rPr>
              <a:t>other </a:t>
            </a:r>
            <a:r>
              <a:rPr spc="-5" dirty="0">
                <a:latin typeface="Arial MT"/>
                <a:cs typeface="Arial MT"/>
              </a:rPr>
              <a:t> </a:t>
            </a:r>
            <a:r>
              <a:rPr spc="-10" dirty="0">
                <a:latin typeface="Arial MT"/>
                <a:cs typeface="Arial MT"/>
              </a:rPr>
              <a:t>one </a:t>
            </a:r>
            <a:r>
              <a:rPr dirty="0">
                <a:latin typeface="Arial MT"/>
                <a:cs typeface="Arial MT"/>
              </a:rPr>
              <a:t>starts.</a:t>
            </a:r>
          </a:p>
          <a:p>
            <a:pPr marL="90177" marR="373406">
              <a:tabLst>
                <a:tab pos="4019833" algn="l"/>
              </a:tabLst>
            </a:pPr>
            <a:r>
              <a:rPr spc="-5" dirty="0">
                <a:latin typeface="Arial MT"/>
                <a:cs typeface="Arial MT"/>
              </a:rPr>
              <a:t>So</a:t>
            </a:r>
            <a:r>
              <a:rPr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first</a:t>
            </a:r>
            <a:r>
              <a:rPr spc="10" dirty="0">
                <a:latin typeface="Arial MT"/>
                <a:cs typeface="Arial MT"/>
              </a:rPr>
              <a:t> </a:t>
            </a:r>
            <a:r>
              <a:rPr spc="-5" dirty="0">
                <a:latin typeface="Arial MT"/>
                <a:cs typeface="Arial MT"/>
              </a:rPr>
              <a:t>invocation of</a:t>
            </a:r>
            <a:r>
              <a:rPr spc="20" dirty="0">
                <a:latin typeface="Arial MT"/>
                <a:cs typeface="Arial MT"/>
              </a:rPr>
              <a:t> </a:t>
            </a:r>
            <a:r>
              <a:rPr spc="-10" dirty="0">
                <a:latin typeface="Arial MT"/>
                <a:cs typeface="Arial MT"/>
              </a:rPr>
              <a:t>test_and_set	</a:t>
            </a:r>
            <a:r>
              <a:rPr spc="-15" dirty="0">
                <a:latin typeface="Arial MT"/>
                <a:cs typeface="Arial MT"/>
              </a:rPr>
              <a:t>will </a:t>
            </a:r>
            <a:r>
              <a:rPr spc="-5" dirty="0">
                <a:latin typeface="Arial MT"/>
                <a:cs typeface="Arial MT"/>
              </a:rPr>
              <a:t>read </a:t>
            </a:r>
            <a:r>
              <a:rPr dirty="0">
                <a:latin typeface="Arial MT"/>
                <a:cs typeface="Arial MT"/>
              </a:rPr>
              <a:t>a 0 </a:t>
            </a:r>
            <a:r>
              <a:rPr spc="-10" dirty="0">
                <a:latin typeface="Arial MT"/>
                <a:cs typeface="Arial MT"/>
              </a:rPr>
              <a:t>and </a:t>
            </a:r>
            <a:r>
              <a:rPr spc="-5" dirty="0">
                <a:latin typeface="Arial MT"/>
                <a:cs typeface="Arial MT"/>
              </a:rPr>
              <a:t>set lock to </a:t>
            </a:r>
            <a:r>
              <a:rPr dirty="0">
                <a:latin typeface="Arial MT"/>
                <a:cs typeface="Arial MT"/>
              </a:rPr>
              <a:t>1 </a:t>
            </a:r>
            <a:r>
              <a:rPr spc="-10" dirty="0">
                <a:latin typeface="Arial MT"/>
                <a:cs typeface="Arial MT"/>
              </a:rPr>
              <a:t>and </a:t>
            </a:r>
            <a:r>
              <a:rPr spc="-5" dirty="0">
                <a:latin typeface="Arial MT"/>
                <a:cs typeface="Arial MT"/>
              </a:rPr>
              <a:t> return.</a:t>
            </a:r>
            <a:r>
              <a:rPr spc="-35" dirty="0">
                <a:latin typeface="Arial MT"/>
                <a:cs typeface="Arial MT"/>
              </a:rPr>
              <a:t> </a:t>
            </a:r>
            <a:r>
              <a:rPr dirty="0">
                <a:latin typeface="Arial MT"/>
                <a:cs typeface="Arial MT"/>
              </a:rPr>
              <a:t>The </a:t>
            </a:r>
            <a:r>
              <a:rPr spc="-5" dirty="0">
                <a:latin typeface="Arial MT"/>
                <a:cs typeface="Arial MT"/>
              </a:rPr>
              <a:t>second</a:t>
            </a:r>
            <a:r>
              <a:rPr dirty="0">
                <a:latin typeface="Arial MT"/>
                <a:cs typeface="Arial MT"/>
              </a:rPr>
              <a:t> </a:t>
            </a:r>
            <a:r>
              <a:rPr spc="-10" dirty="0">
                <a:latin typeface="Arial MT"/>
                <a:cs typeface="Arial MT"/>
              </a:rPr>
              <a:t>test_and_set</a:t>
            </a:r>
            <a:r>
              <a:rPr spc="10" dirty="0">
                <a:latin typeface="Arial MT"/>
                <a:cs typeface="Arial MT"/>
              </a:rPr>
              <a:t> </a:t>
            </a:r>
            <a:r>
              <a:rPr spc="-10" dirty="0">
                <a:latin typeface="Arial MT"/>
                <a:cs typeface="Arial MT"/>
              </a:rPr>
              <a:t>invocation</a:t>
            </a:r>
            <a:r>
              <a:rPr dirty="0">
                <a:latin typeface="Arial MT"/>
                <a:cs typeface="Arial MT"/>
              </a:rPr>
              <a:t> </a:t>
            </a:r>
            <a:r>
              <a:rPr spc="-15" dirty="0">
                <a:latin typeface="Arial MT"/>
                <a:cs typeface="Arial MT"/>
              </a:rPr>
              <a:t>will</a:t>
            </a:r>
            <a:r>
              <a:rPr dirty="0">
                <a:latin typeface="Arial MT"/>
                <a:cs typeface="Arial MT"/>
              </a:rPr>
              <a:t> </a:t>
            </a:r>
            <a:r>
              <a:rPr spc="-5" dirty="0">
                <a:latin typeface="Arial MT"/>
                <a:cs typeface="Arial MT"/>
              </a:rPr>
              <a:t>then</a:t>
            </a:r>
            <a:r>
              <a:rPr dirty="0">
                <a:latin typeface="Arial MT"/>
                <a:cs typeface="Arial MT"/>
              </a:rPr>
              <a:t> </a:t>
            </a:r>
            <a:r>
              <a:rPr spc="-5" dirty="0">
                <a:latin typeface="Arial MT"/>
                <a:cs typeface="Arial MT"/>
              </a:rPr>
              <a:t>see</a:t>
            </a:r>
            <a:r>
              <a:rPr dirty="0">
                <a:latin typeface="Arial MT"/>
                <a:cs typeface="Arial MT"/>
              </a:rPr>
              <a:t> </a:t>
            </a:r>
            <a:r>
              <a:rPr spc="-5" dirty="0">
                <a:latin typeface="Arial MT"/>
                <a:cs typeface="Arial MT"/>
              </a:rPr>
              <a:t>lock</a:t>
            </a:r>
            <a:r>
              <a:rPr spc="5" dirty="0">
                <a:latin typeface="Arial MT"/>
                <a:cs typeface="Arial MT"/>
              </a:rPr>
              <a:t> </a:t>
            </a:r>
            <a:r>
              <a:rPr spc="-5" dirty="0">
                <a:latin typeface="Arial MT"/>
                <a:cs typeface="Arial MT"/>
              </a:rPr>
              <a:t>as</a:t>
            </a:r>
            <a:r>
              <a:rPr dirty="0">
                <a:latin typeface="Arial MT"/>
                <a:cs typeface="Arial MT"/>
              </a:rPr>
              <a:t> </a:t>
            </a:r>
            <a:r>
              <a:rPr spc="-10" dirty="0">
                <a:latin typeface="Arial MT"/>
                <a:cs typeface="Arial MT"/>
              </a:rPr>
              <a:t>1,</a:t>
            </a:r>
            <a:r>
              <a:rPr spc="10" dirty="0">
                <a:latin typeface="Arial MT"/>
                <a:cs typeface="Arial MT"/>
              </a:rPr>
              <a:t> </a:t>
            </a:r>
            <a:r>
              <a:rPr spc="-5" dirty="0">
                <a:latin typeface="Arial MT"/>
                <a:cs typeface="Arial MT"/>
              </a:rPr>
              <a:t>and</a:t>
            </a:r>
            <a:r>
              <a:rPr dirty="0">
                <a:latin typeface="Arial MT"/>
                <a:cs typeface="Arial MT"/>
              </a:rPr>
              <a:t> </a:t>
            </a:r>
            <a:r>
              <a:rPr spc="-20" dirty="0">
                <a:latin typeface="Arial MT"/>
                <a:cs typeface="Arial MT"/>
              </a:rPr>
              <a:t>will </a:t>
            </a:r>
            <a:r>
              <a:rPr spc="-484" dirty="0">
                <a:latin typeface="Arial MT"/>
                <a:cs typeface="Arial MT"/>
              </a:rPr>
              <a:t> </a:t>
            </a:r>
            <a:r>
              <a:rPr spc="-10" dirty="0">
                <a:latin typeface="Arial MT"/>
                <a:cs typeface="Arial MT"/>
              </a:rPr>
              <a:t>loop</a:t>
            </a:r>
            <a:r>
              <a:rPr dirty="0">
                <a:latin typeface="Arial MT"/>
                <a:cs typeface="Arial MT"/>
              </a:rPr>
              <a:t> </a:t>
            </a:r>
            <a:r>
              <a:rPr spc="-10" dirty="0">
                <a:latin typeface="Arial MT"/>
                <a:cs typeface="Arial MT"/>
              </a:rPr>
              <a:t>continuously</a:t>
            </a:r>
            <a:r>
              <a:rPr spc="-25" dirty="0">
                <a:latin typeface="Arial MT"/>
                <a:cs typeface="Arial MT"/>
              </a:rPr>
              <a:t> </a:t>
            </a:r>
            <a:r>
              <a:rPr spc="-10" dirty="0">
                <a:latin typeface="Arial MT"/>
                <a:cs typeface="Arial MT"/>
              </a:rPr>
              <a:t>until</a:t>
            </a:r>
            <a:r>
              <a:rPr spc="-5" dirty="0">
                <a:latin typeface="Arial MT"/>
                <a:cs typeface="Arial MT"/>
              </a:rPr>
              <a:t> lock becomes </a:t>
            </a:r>
            <a:r>
              <a:rPr dirty="0">
                <a:latin typeface="Arial MT"/>
                <a:cs typeface="Arial MT"/>
              </a:rPr>
              <a:t>0</a:t>
            </a:r>
          </a:p>
        </p:txBody>
      </p:sp>
      <p:grpSp>
        <p:nvGrpSpPr>
          <p:cNvPr id="10" name="object 10"/>
          <p:cNvGrpSpPr/>
          <p:nvPr/>
        </p:nvGrpSpPr>
        <p:grpSpPr>
          <a:xfrm>
            <a:off x="1511244" y="2276893"/>
            <a:ext cx="1995805" cy="1184275"/>
            <a:chOff x="-12759" y="1988760"/>
            <a:chExt cx="1995805" cy="1184275"/>
          </a:xfrm>
        </p:grpSpPr>
        <p:sp>
          <p:nvSpPr>
            <p:cNvPr id="11" name="object 11"/>
            <p:cNvSpPr/>
            <p:nvPr/>
          </p:nvSpPr>
          <p:spPr>
            <a:xfrm>
              <a:off x="0" y="2001520"/>
              <a:ext cx="1821180" cy="1158240"/>
            </a:xfrm>
            <a:custGeom>
              <a:avLst/>
              <a:gdLst/>
              <a:ahLst/>
              <a:cxnLst/>
              <a:rect l="l" t="t" r="r" b="b"/>
              <a:pathLst>
                <a:path w="1821180" h="1158239">
                  <a:moveTo>
                    <a:pt x="545222" y="900429"/>
                  </a:moveTo>
                  <a:lnTo>
                    <a:pt x="346710" y="900429"/>
                  </a:lnTo>
                  <a:lnTo>
                    <a:pt x="109220" y="1158239"/>
                  </a:lnTo>
                  <a:lnTo>
                    <a:pt x="545222" y="900429"/>
                  </a:lnTo>
                  <a:close/>
                </a:path>
                <a:path w="1821180" h="1158239">
                  <a:moveTo>
                    <a:pt x="722477" y="899159"/>
                  </a:moveTo>
                  <a:lnTo>
                    <a:pt x="547370" y="899159"/>
                  </a:lnTo>
                  <a:lnTo>
                    <a:pt x="544830" y="1075689"/>
                  </a:lnTo>
                  <a:lnTo>
                    <a:pt x="722477" y="899159"/>
                  </a:lnTo>
                  <a:close/>
                </a:path>
                <a:path w="1821180" h="1158239">
                  <a:moveTo>
                    <a:pt x="945364" y="875029"/>
                  </a:moveTo>
                  <a:lnTo>
                    <a:pt x="746760" y="875029"/>
                  </a:lnTo>
                  <a:lnTo>
                    <a:pt x="924560" y="1062989"/>
                  </a:lnTo>
                  <a:lnTo>
                    <a:pt x="945364" y="875029"/>
                  </a:lnTo>
                  <a:close/>
                </a:path>
                <a:path w="1821180" h="1158239">
                  <a:moveTo>
                    <a:pt x="537210" y="347979"/>
                  </a:moveTo>
                  <a:lnTo>
                    <a:pt x="530860" y="543559"/>
                  </a:lnTo>
                  <a:lnTo>
                    <a:pt x="0" y="662111"/>
                  </a:lnTo>
                  <a:lnTo>
                    <a:pt x="0" y="691805"/>
                  </a:lnTo>
                  <a:lnTo>
                    <a:pt x="337820" y="706119"/>
                  </a:lnTo>
                  <a:lnTo>
                    <a:pt x="0" y="928115"/>
                  </a:lnTo>
                  <a:lnTo>
                    <a:pt x="0" y="937879"/>
                  </a:lnTo>
                  <a:lnTo>
                    <a:pt x="346710" y="900429"/>
                  </a:lnTo>
                  <a:lnTo>
                    <a:pt x="545222" y="900429"/>
                  </a:lnTo>
                  <a:lnTo>
                    <a:pt x="547370" y="899159"/>
                  </a:lnTo>
                  <a:lnTo>
                    <a:pt x="722477" y="899159"/>
                  </a:lnTo>
                  <a:lnTo>
                    <a:pt x="746760" y="875029"/>
                  </a:lnTo>
                  <a:lnTo>
                    <a:pt x="945364" y="875029"/>
                  </a:lnTo>
                  <a:lnTo>
                    <a:pt x="961390" y="730250"/>
                  </a:lnTo>
                  <a:lnTo>
                    <a:pt x="1264961" y="730250"/>
                  </a:lnTo>
                  <a:lnTo>
                    <a:pt x="1235710" y="563879"/>
                  </a:lnTo>
                  <a:lnTo>
                    <a:pt x="1642110" y="524509"/>
                  </a:lnTo>
                  <a:lnTo>
                    <a:pt x="1435100" y="387350"/>
                  </a:lnTo>
                  <a:lnTo>
                    <a:pt x="1458899" y="375919"/>
                  </a:lnTo>
                  <a:lnTo>
                    <a:pt x="803910" y="375919"/>
                  </a:lnTo>
                  <a:lnTo>
                    <a:pt x="537210" y="347979"/>
                  </a:lnTo>
                  <a:close/>
                </a:path>
                <a:path w="1821180" h="1158239">
                  <a:moveTo>
                    <a:pt x="1264961" y="730250"/>
                  </a:moveTo>
                  <a:lnTo>
                    <a:pt x="961390" y="730250"/>
                  </a:lnTo>
                  <a:lnTo>
                    <a:pt x="1276350" y="795019"/>
                  </a:lnTo>
                  <a:lnTo>
                    <a:pt x="1264961" y="730250"/>
                  </a:lnTo>
                  <a:close/>
                </a:path>
                <a:path w="1821180" h="1158239">
                  <a:moveTo>
                    <a:pt x="993140" y="0"/>
                  </a:moveTo>
                  <a:lnTo>
                    <a:pt x="803910" y="375919"/>
                  </a:lnTo>
                  <a:lnTo>
                    <a:pt x="1458899" y="375919"/>
                  </a:lnTo>
                  <a:lnTo>
                    <a:pt x="1696893" y="261619"/>
                  </a:lnTo>
                  <a:lnTo>
                    <a:pt x="1449070" y="261619"/>
                  </a:lnTo>
                  <a:lnTo>
                    <a:pt x="1495035" y="215900"/>
                  </a:lnTo>
                  <a:lnTo>
                    <a:pt x="1066800" y="215900"/>
                  </a:lnTo>
                  <a:lnTo>
                    <a:pt x="993140" y="0"/>
                  </a:lnTo>
                  <a:close/>
                </a:path>
                <a:path w="1821180" h="1158239">
                  <a:moveTo>
                    <a:pt x="1821180" y="201929"/>
                  </a:moveTo>
                  <a:lnTo>
                    <a:pt x="1449070" y="261619"/>
                  </a:lnTo>
                  <a:lnTo>
                    <a:pt x="1696893" y="261619"/>
                  </a:lnTo>
                  <a:lnTo>
                    <a:pt x="1821180" y="201929"/>
                  </a:lnTo>
                  <a:close/>
                </a:path>
                <a:path w="1821180" h="1158239">
                  <a:moveTo>
                    <a:pt x="1394460" y="3809"/>
                  </a:moveTo>
                  <a:lnTo>
                    <a:pt x="1066800" y="215900"/>
                  </a:lnTo>
                  <a:lnTo>
                    <a:pt x="1495035" y="215900"/>
                  </a:lnTo>
                  <a:lnTo>
                    <a:pt x="1529510" y="181609"/>
                  </a:lnTo>
                  <a:lnTo>
                    <a:pt x="1313180" y="181609"/>
                  </a:lnTo>
                  <a:lnTo>
                    <a:pt x="1394460" y="3809"/>
                  </a:lnTo>
                  <a:close/>
                </a:path>
                <a:path w="1821180" h="1158239">
                  <a:moveTo>
                    <a:pt x="1686560" y="25400"/>
                  </a:moveTo>
                  <a:lnTo>
                    <a:pt x="1313180" y="181609"/>
                  </a:lnTo>
                  <a:lnTo>
                    <a:pt x="1529510" y="181609"/>
                  </a:lnTo>
                  <a:lnTo>
                    <a:pt x="1686560" y="25400"/>
                  </a:lnTo>
                  <a:close/>
                </a:path>
              </a:pathLst>
            </a:custGeom>
            <a:solidFill>
              <a:srgbClr val="BADFE2"/>
            </a:solidFill>
          </p:spPr>
          <p:txBody>
            <a:bodyPr wrap="square" lIns="0" tIns="0" rIns="0" bIns="0" rtlCol="0"/>
            <a:lstStyle/>
            <a:p>
              <a:endParaRPr/>
            </a:p>
          </p:txBody>
        </p:sp>
        <p:sp>
          <p:nvSpPr>
            <p:cNvPr id="12" name="object 12"/>
            <p:cNvSpPr/>
            <p:nvPr/>
          </p:nvSpPr>
          <p:spPr>
            <a:xfrm>
              <a:off x="0" y="2001520"/>
              <a:ext cx="1982470" cy="1158240"/>
            </a:xfrm>
            <a:custGeom>
              <a:avLst/>
              <a:gdLst/>
              <a:ahLst/>
              <a:cxnLst/>
              <a:rect l="l" t="t" r="r" b="b"/>
              <a:pathLst>
                <a:path w="1982470" h="1158239">
                  <a:moveTo>
                    <a:pt x="803910" y="375919"/>
                  </a:moveTo>
                  <a:lnTo>
                    <a:pt x="537210" y="347979"/>
                  </a:lnTo>
                  <a:lnTo>
                    <a:pt x="530860" y="543559"/>
                  </a:lnTo>
                  <a:lnTo>
                    <a:pt x="0" y="662111"/>
                  </a:lnTo>
                </a:path>
                <a:path w="1982470" h="1158239">
                  <a:moveTo>
                    <a:pt x="0" y="691805"/>
                  </a:moveTo>
                  <a:lnTo>
                    <a:pt x="337820" y="706119"/>
                  </a:lnTo>
                  <a:lnTo>
                    <a:pt x="0" y="928115"/>
                  </a:lnTo>
                </a:path>
                <a:path w="1982470" h="1158239">
                  <a:moveTo>
                    <a:pt x="0" y="937879"/>
                  </a:moveTo>
                  <a:lnTo>
                    <a:pt x="346710" y="900429"/>
                  </a:lnTo>
                  <a:lnTo>
                    <a:pt x="109220" y="1158239"/>
                  </a:lnTo>
                  <a:lnTo>
                    <a:pt x="547370" y="899159"/>
                  </a:lnTo>
                  <a:lnTo>
                    <a:pt x="544830" y="1075689"/>
                  </a:lnTo>
                  <a:lnTo>
                    <a:pt x="746760" y="875029"/>
                  </a:lnTo>
                  <a:lnTo>
                    <a:pt x="924560" y="1062989"/>
                  </a:lnTo>
                  <a:lnTo>
                    <a:pt x="961390" y="730250"/>
                  </a:lnTo>
                  <a:lnTo>
                    <a:pt x="1276350" y="795019"/>
                  </a:lnTo>
                  <a:lnTo>
                    <a:pt x="1235710" y="563879"/>
                  </a:lnTo>
                  <a:lnTo>
                    <a:pt x="1642110" y="524509"/>
                  </a:lnTo>
                  <a:lnTo>
                    <a:pt x="1435100" y="387350"/>
                  </a:lnTo>
                  <a:lnTo>
                    <a:pt x="1821180" y="201929"/>
                  </a:lnTo>
                  <a:lnTo>
                    <a:pt x="1449070" y="261619"/>
                  </a:lnTo>
                  <a:lnTo>
                    <a:pt x="1686560" y="25400"/>
                  </a:lnTo>
                  <a:lnTo>
                    <a:pt x="1313180" y="181609"/>
                  </a:lnTo>
                  <a:lnTo>
                    <a:pt x="1394460" y="3809"/>
                  </a:lnTo>
                  <a:lnTo>
                    <a:pt x="1066800" y="215900"/>
                  </a:lnTo>
                  <a:lnTo>
                    <a:pt x="993140" y="0"/>
                  </a:lnTo>
                  <a:lnTo>
                    <a:pt x="803910" y="375919"/>
                  </a:lnTo>
                </a:path>
                <a:path w="1982470" h="1158239">
                  <a:moveTo>
                    <a:pt x="1982470" y="510539"/>
                  </a:moveTo>
                  <a:lnTo>
                    <a:pt x="1982470" y="510539"/>
                  </a:lnTo>
                </a:path>
              </a:pathLst>
            </a:custGeom>
            <a:ln w="25518">
              <a:solidFill>
                <a:srgbClr val="88A3A6"/>
              </a:solidFill>
            </a:ln>
          </p:spPr>
          <p:txBody>
            <a:bodyPr wrap="square" lIns="0" tIns="0" rIns="0" bIns="0" rtlCol="0"/>
            <a:lstStyle/>
            <a:p>
              <a:endParaRPr/>
            </a:p>
          </p:txBody>
        </p:sp>
      </p:grpSp>
      <p:sp>
        <p:nvSpPr>
          <p:cNvPr id="13" name="object 13"/>
          <p:cNvSpPr txBox="1"/>
          <p:nvPr/>
        </p:nvSpPr>
        <p:spPr>
          <a:xfrm rot="19980000">
            <a:off x="2017011" y="2733481"/>
            <a:ext cx="712062" cy="230832"/>
          </a:xfrm>
          <a:prstGeom prst="rect">
            <a:avLst/>
          </a:prstGeom>
        </p:spPr>
        <p:txBody>
          <a:bodyPr vert="horz" wrap="square" lIns="0" tIns="0" rIns="0" bIns="0" rtlCol="0">
            <a:spAutoFit/>
          </a:bodyPr>
          <a:lstStyle/>
          <a:p>
            <a:pPr>
              <a:lnSpc>
                <a:spcPts val="1800"/>
              </a:lnSpc>
            </a:pPr>
            <a:r>
              <a:rPr spc="-25" dirty="0">
                <a:latin typeface="Arial MT"/>
                <a:cs typeface="Arial MT"/>
              </a:rPr>
              <a:t>ato</a:t>
            </a:r>
            <a:r>
              <a:rPr sz="2700" spc="-37" baseline="1543" dirty="0">
                <a:latin typeface="Arial MT"/>
                <a:cs typeface="Arial MT"/>
              </a:rPr>
              <a:t>mic</a:t>
            </a:r>
            <a:endParaRPr sz="2700" baseline="1543">
              <a:latin typeface="Arial MT"/>
              <a:cs typeface="Arial MT"/>
            </a:endParaRPr>
          </a:p>
        </p:txBody>
      </p:sp>
      <p:sp>
        <p:nvSpPr>
          <p:cNvPr id="15" name="Rectangle 14">
            <a:extLst>
              <a:ext uri="{FF2B5EF4-FFF2-40B4-BE49-F238E27FC236}">
                <a16:creationId xmlns:a16="http://schemas.microsoft.com/office/drawing/2014/main" id="{7771ED1A-FD18-E04F-A5AE-96B5BA639FA5}"/>
              </a:ext>
            </a:extLst>
          </p:cNvPr>
          <p:cNvSpPr/>
          <p:nvPr/>
        </p:nvSpPr>
        <p:spPr>
          <a:xfrm>
            <a:off x="44824" y="7024617"/>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8B86-93E4-DE48-9047-479092D69F33}"/>
              </a:ext>
            </a:extLst>
          </p:cNvPr>
          <p:cNvSpPr>
            <a:spLocks noGrp="1"/>
          </p:cNvSpPr>
          <p:nvPr>
            <p:ph type="title"/>
          </p:nvPr>
        </p:nvSpPr>
        <p:spPr>
          <a:xfrm>
            <a:off x="1550505" y="322099"/>
            <a:ext cx="8643821" cy="1325563"/>
          </a:xfrm>
        </p:spPr>
        <p:txBody>
          <a:bodyPr/>
          <a:lstStyle/>
          <a:p>
            <a:r>
              <a:rPr lang="en-IN" dirty="0">
                <a:solidFill>
                  <a:srgbClr val="0000CC"/>
                </a:solidFill>
                <a:latin typeface="Arial MT"/>
              </a:rPr>
              <a:t>Hardware Support … (Swap)</a:t>
            </a:r>
            <a:endParaRPr lang="en-US" dirty="0"/>
          </a:p>
        </p:txBody>
      </p:sp>
      <p:pic>
        <p:nvPicPr>
          <p:cNvPr id="5" name="Content Placeholder 4" descr="Text, letter&#10;&#10;Description automatically generated">
            <a:extLst>
              <a:ext uri="{FF2B5EF4-FFF2-40B4-BE49-F238E27FC236}">
                <a16:creationId xmlns:a16="http://schemas.microsoft.com/office/drawing/2014/main" id="{C77B7AE7-DF42-D94D-B642-C4DF7197A553}"/>
              </a:ext>
            </a:extLst>
          </p:cNvPr>
          <p:cNvPicPr>
            <a:picLocks noGrp="1" noChangeAspect="1"/>
          </p:cNvPicPr>
          <p:nvPr>
            <p:ph idx="1"/>
          </p:nvPr>
        </p:nvPicPr>
        <p:blipFill>
          <a:blip r:embed="rId2"/>
          <a:stretch>
            <a:fillRect/>
          </a:stretch>
        </p:blipFill>
        <p:spPr>
          <a:xfrm>
            <a:off x="5634681" y="2244554"/>
            <a:ext cx="4301010" cy="3968743"/>
          </a:xfrm>
        </p:spPr>
      </p:pic>
      <p:sp>
        <p:nvSpPr>
          <p:cNvPr id="3" name="Slide Number Placeholder 2">
            <a:extLst>
              <a:ext uri="{FF2B5EF4-FFF2-40B4-BE49-F238E27FC236}">
                <a16:creationId xmlns:a16="http://schemas.microsoft.com/office/drawing/2014/main" id="{C55CB0B7-0C1A-8B4F-B988-E867A8197665}"/>
              </a:ext>
            </a:extLst>
          </p:cNvPr>
          <p:cNvSpPr>
            <a:spLocks noGrp="1"/>
          </p:cNvSpPr>
          <p:nvPr>
            <p:ph type="sldNum" sz="quarter" idx="12"/>
          </p:nvPr>
        </p:nvSpPr>
        <p:spPr>
          <a:xfrm>
            <a:off x="9328348" y="7013813"/>
            <a:ext cx="2743200" cy="395806"/>
          </a:xfrm>
        </p:spPr>
        <p:txBody>
          <a:bodyPr/>
          <a:lstStyle/>
          <a:p>
            <a:fld id="{BB96D72C-4D84-184E-B9E2-1582BC31D495}" type="slidenum">
              <a:rPr lang="en-US" smtClean="0"/>
              <a:t>21</a:t>
            </a:fld>
            <a:endParaRPr lang="en-US"/>
          </a:p>
        </p:txBody>
      </p:sp>
      <p:pic>
        <p:nvPicPr>
          <p:cNvPr id="7" name="Picture 6" descr="Graphical user interface, text&#10;&#10;Description automatically generated">
            <a:extLst>
              <a:ext uri="{FF2B5EF4-FFF2-40B4-BE49-F238E27FC236}">
                <a16:creationId xmlns:a16="http://schemas.microsoft.com/office/drawing/2014/main" id="{4A419F47-7D8A-294D-97D0-14544FAFA29D}"/>
              </a:ext>
            </a:extLst>
          </p:cNvPr>
          <p:cNvPicPr>
            <a:picLocks noChangeAspect="1"/>
          </p:cNvPicPr>
          <p:nvPr/>
        </p:nvPicPr>
        <p:blipFill>
          <a:blip r:embed="rId3"/>
          <a:stretch>
            <a:fillRect/>
          </a:stretch>
        </p:blipFill>
        <p:spPr>
          <a:xfrm>
            <a:off x="447837" y="3300597"/>
            <a:ext cx="5186845" cy="1856655"/>
          </a:xfrm>
          <a:prstGeom prst="rect">
            <a:avLst/>
          </a:prstGeom>
        </p:spPr>
      </p:pic>
      <p:sp>
        <p:nvSpPr>
          <p:cNvPr id="4" name="Rectangle 3">
            <a:extLst>
              <a:ext uri="{FF2B5EF4-FFF2-40B4-BE49-F238E27FC236}">
                <a16:creationId xmlns:a16="http://schemas.microsoft.com/office/drawing/2014/main" id="{3C6534B9-1332-1A47-8025-A00E1F6F73A2}"/>
              </a:ext>
            </a:extLst>
          </p:cNvPr>
          <p:cNvSpPr/>
          <p:nvPr/>
        </p:nvSpPr>
        <p:spPr>
          <a:xfrm>
            <a:off x="120452" y="6644481"/>
            <a:ext cx="3532634" cy="369332"/>
          </a:xfrm>
          <a:prstGeom prst="rect">
            <a:avLst/>
          </a:prstGeom>
        </p:spPr>
        <p:txBody>
          <a:bodyPr wrap="none">
            <a:spAutoFit/>
          </a:bodyPr>
          <a:lstStyle/>
          <a:p>
            <a:r>
              <a:rPr lang="en-US" b="1" dirty="0"/>
              <a:t>Refer Section 6.4 (from text book). </a:t>
            </a:r>
          </a:p>
        </p:txBody>
      </p:sp>
      <p:sp>
        <p:nvSpPr>
          <p:cNvPr id="6" name="Rectangle 5">
            <a:extLst>
              <a:ext uri="{FF2B5EF4-FFF2-40B4-BE49-F238E27FC236}">
                <a16:creationId xmlns:a16="http://schemas.microsoft.com/office/drawing/2014/main" id="{854C5673-D045-E440-9D2C-64836D6E2B3E}"/>
              </a:ext>
            </a:extLst>
          </p:cNvPr>
          <p:cNvSpPr/>
          <p:nvPr/>
        </p:nvSpPr>
        <p:spPr>
          <a:xfrm>
            <a:off x="623816" y="2907331"/>
            <a:ext cx="4185761" cy="369332"/>
          </a:xfrm>
          <a:prstGeom prst="rect">
            <a:avLst/>
          </a:prstGeom>
        </p:spPr>
        <p:txBody>
          <a:bodyPr wrap="none">
            <a:spAutoFit/>
          </a:bodyPr>
          <a:lstStyle/>
          <a:p>
            <a:r>
              <a:rPr lang="en-IN" dirty="0">
                <a:latin typeface="Helvetica" pitchFamily="2" charset="0"/>
              </a:rPr>
              <a:t>The definition of the Swap() instruction.</a:t>
            </a:r>
          </a:p>
        </p:txBody>
      </p:sp>
      <p:sp>
        <p:nvSpPr>
          <p:cNvPr id="8" name="Rectangle 7">
            <a:extLst>
              <a:ext uri="{FF2B5EF4-FFF2-40B4-BE49-F238E27FC236}">
                <a16:creationId xmlns:a16="http://schemas.microsoft.com/office/drawing/2014/main" id="{D3978B29-9A97-0347-AD46-4BE0CEA5D470}"/>
              </a:ext>
            </a:extLst>
          </p:cNvPr>
          <p:cNvSpPr/>
          <p:nvPr/>
        </p:nvSpPr>
        <p:spPr>
          <a:xfrm>
            <a:off x="5634682" y="1863254"/>
            <a:ext cx="6371789" cy="369332"/>
          </a:xfrm>
          <a:prstGeom prst="rect">
            <a:avLst/>
          </a:prstGeom>
        </p:spPr>
        <p:txBody>
          <a:bodyPr wrap="square">
            <a:spAutoFit/>
          </a:bodyPr>
          <a:lstStyle/>
          <a:p>
            <a:r>
              <a:rPr lang="en-IN" dirty="0">
                <a:latin typeface="Helvetica" pitchFamily="2" charset="0"/>
              </a:rPr>
              <a:t>Mutual-exclusion implementation with the Swap() instruction.</a:t>
            </a:r>
          </a:p>
        </p:txBody>
      </p:sp>
    </p:spTree>
    <p:extLst>
      <p:ext uri="{BB962C8B-B14F-4D97-AF65-F5344CB8AC3E}">
        <p14:creationId xmlns:p14="http://schemas.microsoft.com/office/powerpoint/2010/main" val="1682506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AC77-76A2-8848-BF68-07933EA9C6F7}"/>
              </a:ext>
            </a:extLst>
          </p:cNvPr>
          <p:cNvSpPr>
            <a:spLocks noGrp="1"/>
          </p:cNvSpPr>
          <p:nvPr>
            <p:ph type="title"/>
          </p:nvPr>
        </p:nvSpPr>
        <p:spPr>
          <a:xfrm>
            <a:off x="3214459" y="463050"/>
            <a:ext cx="6899909" cy="1354217"/>
          </a:xfrm>
        </p:spPr>
        <p:txBody>
          <a:bodyPr/>
          <a:lstStyle/>
          <a:p>
            <a:pPr marL="12701">
              <a:tabLst>
                <a:tab pos="1598408" algn="l"/>
              </a:tabLst>
            </a:pPr>
            <a:r>
              <a:rPr lang="en-IN" dirty="0">
                <a:solidFill>
                  <a:srgbClr val="0000CC"/>
                </a:solidFill>
                <a:latin typeface="Arial MT"/>
              </a:rPr>
              <a:t>Hardware Solution…</a:t>
            </a:r>
            <a:endParaRPr lang="en-US" dirty="0">
              <a:solidFill>
                <a:srgbClr val="0000CC"/>
              </a:solidFill>
              <a:latin typeface="Arial MT"/>
            </a:endParaRPr>
          </a:p>
        </p:txBody>
      </p:sp>
      <p:sp>
        <p:nvSpPr>
          <p:cNvPr id="4" name="Mutual exclusion is guaranteed/preserved.…">
            <a:extLst>
              <a:ext uri="{FF2B5EF4-FFF2-40B4-BE49-F238E27FC236}">
                <a16:creationId xmlns:a16="http://schemas.microsoft.com/office/drawing/2014/main" id="{BA9AA8C7-E3FC-204C-B36F-03301FEECC50}"/>
              </a:ext>
            </a:extLst>
          </p:cNvPr>
          <p:cNvSpPr txBox="1">
            <a:spLocks noGrp="1"/>
          </p:cNvSpPr>
          <p:nvPr>
            <p:ph idx="1"/>
          </p:nvPr>
        </p:nvSpPr>
        <p:spPr>
          <a:xfrm>
            <a:off x="1498600" y="2040733"/>
            <a:ext cx="8864600" cy="3842077"/>
          </a:xfrm>
          <a:prstGeom prst="rect">
            <a:avLst/>
          </a:prstGeom>
        </p:spPr>
        <p:txBody>
          <a:bodyPr>
            <a:normAutofit fontScale="85000" lnSpcReduction="10000"/>
          </a:bodyPr>
          <a:lstStyle/>
          <a:p>
            <a:pPr marL="854423" indent="-536900">
              <a:spcBef>
                <a:spcPts val="700"/>
              </a:spcBef>
              <a:buClr>
                <a:schemeClr val="tx1"/>
              </a:buClr>
              <a:defRPr sz="3100"/>
            </a:pPr>
            <a:r>
              <a:rPr dirty="0"/>
              <a:t>Mutual exclusion is guaranteed/preserved.</a:t>
            </a:r>
          </a:p>
          <a:p>
            <a:pPr marL="854423" indent="-536900">
              <a:spcBef>
                <a:spcPts val="700"/>
              </a:spcBef>
              <a:buClr>
                <a:schemeClr val="tx1"/>
              </a:buClr>
              <a:defRPr sz="3100"/>
            </a:pPr>
            <a:r>
              <a:rPr dirty="0"/>
              <a:t>Bounded  waiting is not guaranteed.</a:t>
            </a:r>
            <a:r>
              <a:rPr lang="en-US" dirty="0"/>
              <a:t> </a:t>
            </a:r>
            <a:r>
              <a:rPr lang="en-US" sz="2000" dirty="0"/>
              <a:t>[ Refer </a:t>
            </a:r>
            <a:r>
              <a:rPr lang="en-IN" sz="2000" dirty="0"/>
              <a:t>Figure 6.8 (from text book) to handle this. ]</a:t>
            </a:r>
            <a:endParaRPr sz="2000" dirty="0"/>
          </a:p>
          <a:p>
            <a:pPr marL="854423" indent="-536900">
              <a:spcBef>
                <a:spcPts val="700"/>
              </a:spcBef>
              <a:buClr>
                <a:schemeClr val="tx1"/>
              </a:buClr>
              <a:defRPr sz="3100"/>
            </a:pPr>
            <a:r>
              <a:rPr dirty="0">
                <a:uFill>
                  <a:solidFill>
                    <a:srgbClr val="FFFFFF"/>
                  </a:solidFill>
                </a:uFill>
              </a:rPr>
              <a:t> Advantages</a:t>
            </a:r>
          </a:p>
          <a:p>
            <a:pPr marL="1492355" marR="40642" lvl="2" indent="-285770">
              <a:lnSpc>
                <a:spcPct val="100000"/>
              </a:lnSpc>
              <a:spcBef>
                <a:spcPts val="600"/>
              </a:spcBef>
              <a:buClr>
                <a:schemeClr val="tx1"/>
              </a:buClr>
              <a:buSzPct val="125000"/>
              <a:buChar char="-"/>
              <a:defRPr sz="2600">
                <a:uFill>
                  <a:solidFill>
                    <a:srgbClr val="FFFFFF"/>
                  </a:solidFill>
                </a:uFill>
              </a:defRPr>
            </a:pPr>
            <a:r>
              <a:rPr dirty="0"/>
              <a:t>Applicable to any number of processes on either a single processor or multiple processors sharing main memory.</a:t>
            </a:r>
          </a:p>
          <a:p>
            <a:pPr marL="1492355" marR="40642" lvl="2" indent="-285770">
              <a:lnSpc>
                <a:spcPct val="100000"/>
              </a:lnSpc>
              <a:spcBef>
                <a:spcPts val="600"/>
              </a:spcBef>
              <a:buClr>
                <a:schemeClr val="tx1"/>
              </a:buClr>
              <a:buSzPct val="125000"/>
              <a:buChar char="-"/>
              <a:defRPr sz="2600">
                <a:uFill>
                  <a:solidFill>
                    <a:srgbClr val="FFFFFF"/>
                  </a:solidFill>
                </a:uFill>
              </a:defRPr>
            </a:pPr>
            <a:r>
              <a:rPr dirty="0"/>
              <a:t>It is simple and therefore easy to verify.</a:t>
            </a:r>
          </a:p>
          <a:p>
            <a:pPr marL="1492355" marR="40642" lvl="2" indent="-285770">
              <a:lnSpc>
                <a:spcPct val="100000"/>
              </a:lnSpc>
              <a:spcBef>
                <a:spcPts val="600"/>
              </a:spcBef>
              <a:buClr>
                <a:schemeClr val="tx1"/>
              </a:buClr>
              <a:buSzPct val="125000"/>
              <a:buChar char="-"/>
              <a:defRPr sz="2600">
                <a:uFill>
                  <a:solidFill>
                    <a:srgbClr val="FFFFFF"/>
                  </a:solidFill>
                </a:uFill>
              </a:defRPr>
            </a:pPr>
            <a:r>
              <a:rPr dirty="0"/>
              <a:t>It can be used to support multiple critical sections.</a:t>
            </a:r>
          </a:p>
        </p:txBody>
      </p:sp>
      <p:sp>
        <p:nvSpPr>
          <p:cNvPr id="3" name="Slide Number Placeholder 2">
            <a:extLst>
              <a:ext uri="{FF2B5EF4-FFF2-40B4-BE49-F238E27FC236}">
                <a16:creationId xmlns:a16="http://schemas.microsoft.com/office/drawing/2014/main" id="{8262AC11-841C-2744-B8B9-F5624D82D14E}"/>
              </a:ext>
            </a:extLst>
          </p:cNvPr>
          <p:cNvSpPr>
            <a:spLocks noGrp="1"/>
          </p:cNvSpPr>
          <p:nvPr>
            <p:ph type="sldNum" sz="quarter" idx="12"/>
          </p:nvPr>
        </p:nvSpPr>
        <p:spPr>
          <a:xfrm>
            <a:off x="9448800" y="7038457"/>
            <a:ext cx="2743200" cy="395806"/>
          </a:xfrm>
        </p:spPr>
        <p:txBody>
          <a:bodyPr/>
          <a:lstStyle/>
          <a:p>
            <a:fld id="{BB96D72C-4D84-184E-B9E2-1582BC31D495}" type="slidenum">
              <a:rPr lang="en-US" smtClean="0"/>
              <a:t>22</a:t>
            </a:fld>
            <a:endParaRPr lang="en-US" dirty="0"/>
          </a:p>
        </p:txBody>
      </p:sp>
    </p:spTree>
    <p:extLst>
      <p:ext uri="{BB962C8B-B14F-4D97-AF65-F5344CB8AC3E}">
        <p14:creationId xmlns:p14="http://schemas.microsoft.com/office/powerpoint/2010/main" val="792796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E0162-B453-B945-B064-7DDA55711E93}"/>
              </a:ext>
            </a:extLst>
          </p:cNvPr>
          <p:cNvSpPr>
            <a:spLocks noGrp="1"/>
          </p:cNvSpPr>
          <p:nvPr>
            <p:ph type="title"/>
          </p:nvPr>
        </p:nvSpPr>
        <p:spPr>
          <a:xfrm>
            <a:off x="-289368" y="-443706"/>
            <a:ext cx="12770734" cy="1325563"/>
          </a:xfrm>
        </p:spPr>
        <p:txBody>
          <a:bodyPr>
            <a:normAutofit/>
          </a:bodyPr>
          <a:lstStyle/>
          <a:p>
            <a:pPr marL="12701" marR="5080">
              <a:tabLst>
                <a:tab pos="1598408" algn="l"/>
              </a:tabLst>
            </a:pPr>
            <a:r>
              <a:rPr lang="en-US" altLang="en-US" sz="4000" dirty="0">
                <a:solidFill>
                  <a:srgbClr val="0000CC"/>
                </a:solidFill>
                <a:latin typeface="Arial MT"/>
              </a:rPr>
              <a:t>Bounded-waiting Mutual Exclusion with </a:t>
            </a:r>
            <a:r>
              <a:rPr lang="en-US" altLang="en-US" sz="4000" dirty="0" err="1">
                <a:solidFill>
                  <a:srgbClr val="0000CC"/>
                </a:solidFill>
                <a:latin typeface="Arial MT"/>
              </a:rPr>
              <a:t>test_and_set</a:t>
            </a:r>
            <a:endParaRPr lang="en-US" sz="4000" dirty="0">
              <a:solidFill>
                <a:srgbClr val="0000CC"/>
              </a:solidFill>
              <a:latin typeface="Arial MT"/>
            </a:endParaRPr>
          </a:p>
        </p:txBody>
      </p:sp>
      <p:sp>
        <p:nvSpPr>
          <p:cNvPr id="5" name="Content Placeholder 2">
            <a:extLst>
              <a:ext uri="{FF2B5EF4-FFF2-40B4-BE49-F238E27FC236}">
                <a16:creationId xmlns:a16="http://schemas.microsoft.com/office/drawing/2014/main" id="{5F3ABAB9-7739-8948-BDB1-91264F77E3FE}"/>
              </a:ext>
            </a:extLst>
          </p:cNvPr>
          <p:cNvSpPr>
            <a:spLocks noGrp="1" noChangeArrowheads="1"/>
          </p:cNvSpPr>
          <p:nvPr>
            <p:ph idx="1"/>
          </p:nvPr>
        </p:nvSpPr>
        <p:spPr>
          <a:xfrm>
            <a:off x="73959" y="325466"/>
            <a:ext cx="12044081" cy="6226940"/>
          </a:xfrm>
        </p:spPr>
        <p:txBody>
          <a:bodyPr>
            <a:noAutofit/>
          </a:bodyPr>
          <a:lstStyle/>
          <a:p>
            <a:pPr marL="0" indent="0">
              <a:lnSpc>
                <a:spcPct val="100000"/>
              </a:lnSpc>
              <a:buNone/>
            </a:pPr>
            <a:r>
              <a:rPr lang="en-US" altLang="en-US" sz="1800" b="1" dirty="0">
                <a:latin typeface="Courier New" panose="02070309020205020404" pitchFamily="49" charset="0"/>
                <a:cs typeface="Courier New" panose="02070309020205020404" pitchFamily="49" charset="0"/>
              </a:rPr>
              <a:t>do {</a:t>
            </a:r>
            <a:br>
              <a:rPr lang="en-US" altLang="en-US" sz="1800" b="1" dirty="0">
                <a:latin typeface="Courier New" panose="02070309020205020404" pitchFamily="49" charset="0"/>
                <a:cs typeface="Courier New" panose="02070309020205020404" pitchFamily="49" charset="0"/>
              </a:rPr>
            </a:br>
            <a:r>
              <a:rPr lang="en-US" altLang="en-US" sz="1800" b="1" dirty="0">
                <a:latin typeface="Courier New" panose="02070309020205020404" pitchFamily="49" charset="0"/>
                <a:cs typeface="Courier New" panose="02070309020205020404" pitchFamily="49" charset="0"/>
              </a:rPr>
              <a:t>   waiting[</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 true;</a:t>
            </a:r>
            <a:br>
              <a:rPr lang="en-US" altLang="en-US" sz="1800" b="1" dirty="0">
                <a:latin typeface="Courier New" panose="02070309020205020404" pitchFamily="49" charset="0"/>
                <a:cs typeface="Courier New" panose="02070309020205020404" pitchFamily="49" charset="0"/>
              </a:rPr>
            </a:br>
            <a:r>
              <a:rPr lang="en-US" altLang="en-US" sz="1800" b="1" dirty="0">
                <a:latin typeface="Courier New" panose="02070309020205020404" pitchFamily="49" charset="0"/>
                <a:cs typeface="Courier New" panose="02070309020205020404" pitchFamily="49" charset="0"/>
              </a:rPr>
              <a:t>   key = true;</a:t>
            </a:r>
            <a:br>
              <a:rPr lang="en-US" altLang="en-US" sz="1800" b="1" dirty="0">
                <a:latin typeface="Courier New" panose="02070309020205020404" pitchFamily="49" charset="0"/>
                <a:cs typeface="Courier New" panose="02070309020205020404" pitchFamily="49" charset="0"/>
              </a:rPr>
            </a:br>
            <a:r>
              <a:rPr lang="en-US" altLang="en-US" sz="1800" b="1" dirty="0">
                <a:latin typeface="Courier New" panose="02070309020205020404" pitchFamily="49" charset="0"/>
                <a:cs typeface="Courier New" panose="02070309020205020404" pitchFamily="49" charset="0"/>
              </a:rPr>
              <a:t>   while (waiting[</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&amp;&amp; key) </a:t>
            </a:r>
            <a:r>
              <a:rPr lang="en-US" altLang="en-US" sz="1800" dirty="0">
                <a:solidFill>
                  <a:srgbClr val="00B0F0"/>
                </a:solidFill>
                <a:latin typeface="Courier New" panose="02070309020205020404" pitchFamily="49" charset="0"/>
                <a:cs typeface="Courier New" panose="02070309020205020404" pitchFamily="49" charset="0"/>
              </a:rPr>
              <a:t>//</a:t>
            </a:r>
            <a:r>
              <a:rPr lang="en-IN" sz="1800" dirty="0">
                <a:solidFill>
                  <a:srgbClr val="00B0F0"/>
                </a:solidFill>
                <a:latin typeface="Courier New" panose="02070309020205020404" pitchFamily="49" charset="0"/>
                <a:cs typeface="Courier New" panose="02070309020205020404" pitchFamily="49" charset="0"/>
              </a:rPr>
              <a:t>The variable waiting[</a:t>
            </a:r>
            <a:r>
              <a:rPr lang="en-IN" sz="1800" dirty="0" err="1">
                <a:solidFill>
                  <a:srgbClr val="00B0F0"/>
                </a:solidFill>
                <a:latin typeface="Courier New" panose="02070309020205020404" pitchFamily="49" charset="0"/>
                <a:cs typeface="Courier New" panose="02070309020205020404" pitchFamily="49" charset="0"/>
              </a:rPr>
              <a:t>i</a:t>
            </a:r>
            <a:r>
              <a:rPr lang="en-IN" sz="1800" dirty="0">
                <a:solidFill>
                  <a:srgbClr val="00B0F0"/>
                </a:solidFill>
                <a:latin typeface="Courier New" panose="02070309020205020404" pitchFamily="49" charset="0"/>
                <a:cs typeface="Courier New" panose="02070309020205020404" pitchFamily="49" charset="0"/>
              </a:rPr>
              <a:t>] can become false only if another process leaves its critical section;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key = </a:t>
            </a:r>
            <a:r>
              <a:rPr lang="en-US" altLang="en-US" sz="1800" b="1" dirty="0" err="1">
                <a:latin typeface="Courier New" panose="02070309020205020404" pitchFamily="49" charset="0"/>
                <a:cs typeface="Courier New" panose="02070309020205020404" pitchFamily="49" charset="0"/>
              </a:rPr>
              <a:t>test_and_set</a:t>
            </a:r>
            <a:r>
              <a:rPr lang="en-US" altLang="en-US" sz="1800" b="1" dirty="0">
                <a:latin typeface="Courier New" panose="02070309020205020404" pitchFamily="49" charset="0"/>
                <a:cs typeface="Courier New" panose="02070309020205020404" pitchFamily="49" charset="0"/>
              </a:rPr>
              <a:t>(&amp;lock); </a:t>
            </a:r>
            <a:r>
              <a:rPr lang="en-US" altLang="en-US" sz="1800" dirty="0">
                <a:solidFill>
                  <a:srgbClr val="00B0F0"/>
                </a:solidFill>
                <a:latin typeface="Courier New" panose="02070309020205020404" pitchFamily="49" charset="0"/>
                <a:cs typeface="Courier New" panose="02070309020205020404" pitchFamily="49" charset="0"/>
              </a:rPr>
              <a:t>//only one process could get key =False (which first time sets lock=True)</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waiting[</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 false; </a:t>
            </a:r>
          </a:p>
          <a:p>
            <a:pPr marL="0" indent="0">
              <a:lnSpc>
                <a:spcPct val="100000"/>
              </a:lnSpc>
              <a:buNone/>
            </a:pPr>
            <a:r>
              <a:rPr lang="en-US" altLang="en-US" sz="1800" b="1" dirty="0">
                <a:solidFill>
                  <a:srgbClr val="FF0000"/>
                </a:solidFill>
                <a:latin typeface="Courier New" panose="02070309020205020404" pitchFamily="49" charset="0"/>
                <a:cs typeface="Courier New" panose="02070309020205020404" pitchFamily="49" charset="0"/>
              </a:rPr>
              <a:t>   /* critical section */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j = (</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+ 1) % n;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while ((j != </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&amp;&amp; !waiting[j]) </a:t>
            </a:r>
            <a:r>
              <a:rPr lang="en-IN" sz="1800" dirty="0">
                <a:solidFill>
                  <a:srgbClr val="00B0F0"/>
                </a:solidFill>
                <a:latin typeface="Courier New" panose="02070309020205020404" pitchFamily="49" charset="0"/>
                <a:cs typeface="Courier New" panose="02070309020205020404" pitchFamily="49" charset="0"/>
              </a:rPr>
              <a:t>//Check if  any other process is waiting(in order)</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j = (j + 1) % n;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if (j == </a:t>
            </a:r>
            <a:r>
              <a:rPr lang="en-US" altLang="en-US" sz="1800" b="1" dirty="0" err="1">
                <a:latin typeface="Courier New" panose="02070309020205020404" pitchFamily="49" charset="0"/>
                <a:cs typeface="Courier New" panose="02070309020205020404" pitchFamily="49" charset="0"/>
              </a:rPr>
              <a:t>i</a:t>
            </a:r>
            <a:r>
              <a:rPr lang="en-US" altLang="en-US" sz="1800" b="1" dirty="0">
                <a:latin typeface="Courier New" panose="02070309020205020404" pitchFamily="49" charset="0"/>
                <a:cs typeface="Courier New" panose="02070309020205020404" pitchFamily="49" charset="0"/>
              </a:rPr>
              <a:t>) </a:t>
            </a:r>
            <a:r>
              <a:rPr lang="en-US" altLang="en-US" sz="1800" dirty="0">
                <a:solidFill>
                  <a:srgbClr val="00B0F0"/>
                </a:solidFill>
                <a:latin typeface="Courier New" panose="02070309020205020404" pitchFamily="49" charset="0"/>
                <a:cs typeface="Courier New" panose="02070309020205020404" pitchFamily="49" charset="0"/>
              </a:rPr>
              <a:t>//If NO other process is waiting, any process can do so including current process.</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lock = false;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else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waiting[j] = false; </a:t>
            </a:r>
            <a:r>
              <a:rPr lang="en-IN" sz="1800" dirty="0">
                <a:solidFill>
                  <a:srgbClr val="00B0F0"/>
                </a:solidFill>
                <a:latin typeface="Courier New" panose="02070309020205020404" pitchFamily="49" charset="0"/>
                <a:cs typeface="Courier New" panose="02070309020205020404" pitchFamily="49" charset="0"/>
              </a:rPr>
              <a:t>//if so, set its waiting=False</a:t>
            </a:r>
            <a:endParaRPr lang="en-US" altLang="en-US" sz="1800" b="1" dirty="0">
              <a:latin typeface="Courier New" panose="02070309020205020404" pitchFamily="49" charset="0"/>
              <a:cs typeface="Courier New" panose="02070309020205020404" pitchFamily="49" charset="0"/>
            </a:endParaRPr>
          </a:p>
          <a:p>
            <a:pPr marL="0" indent="0">
              <a:lnSpc>
                <a:spcPct val="100000"/>
              </a:lnSpc>
              <a:buNone/>
            </a:pPr>
            <a:r>
              <a:rPr lang="en-US" altLang="en-US" sz="1800" b="1" dirty="0">
                <a:solidFill>
                  <a:srgbClr val="0070C0"/>
                </a:solidFill>
                <a:latin typeface="Courier New" panose="02070309020205020404" pitchFamily="49" charset="0"/>
                <a:cs typeface="Courier New" panose="02070309020205020404" pitchFamily="49" charset="0"/>
              </a:rPr>
              <a:t>   /* remainder section */ </a:t>
            </a:r>
          </a:p>
          <a:p>
            <a:pPr marL="0" indent="0">
              <a:lnSpc>
                <a:spcPct val="100000"/>
              </a:lnSpc>
              <a:buNone/>
            </a:pPr>
            <a:r>
              <a:rPr lang="en-US" altLang="en-US" sz="1800" b="1" dirty="0">
                <a:latin typeface="Courier New" panose="02070309020205020404" pitchFamily="49" charset="0"/>
                <a:cs typeface="Courier New" panose="02070309020205020404" pitchFamily="49" charset="0"/>
              </a:rPr>
              <a:t>} while (true); </a:t>
            </a:r>
          </a:p>
        </p:txBody>
      </p:sp>
      <p:sp>
        <p:nvSpPr>
          <p:cNvPr id="4" name="Slide Number Placeholder 3">
            <a:extLst>
              <a:ext uri="{FF2B5EF4-FFF2-40B4-BE49-F238E27FC236}">
                <a16:creationId xmlns:a16="http://schemas.microsoft.com/office/drawing/2014/main" id="{01E67778-8B74-3549-86F1-AB09494EB69C}"/>
              </a:ext>
            </a:extLst>
          </p:cNvPr>
          <p:cNvSpPr>
            <a:spLocks noGrp="1"/>
          </p:cNvSpPr>
          <p:nvPr>
            <p:ph type="sldNum" sz="quarter" idx="12"/>
          </p:nvPr>
        </p:nvSpPr>
        <p:spPr>
          <a:xfrm>
            <a:off x="9448800" y="7038457"/>
            <a:ext cx="2743200" cy="395806"/>
          </a:xfrm>
        </p:spPr>
        <p:txBody>
          <a:bodyPr/>
          <a:lstStyle/>
          <a:p>
            <a:fld id="{BB96D72C-4D84-184E-B9E2-1582BC31D495}" type="slidenum">
              <a:rPr lang="en-US" smtClean="0"/>
              <a:t>23</a:t>
            </a:fld>
            <a:endParaRPr lang="en-US" dirty="0"/>
          </a:p>
        </p:txBody>
      </p:sp>
      <p:sp>
        <p:nvSpPr>
          <p:cNvPr id="6" name="Rectangle 5">
            <a:extLst>
              <a:ext uri="{FF2B5EF4-FFF2-40B4-BE49-F238E27FC236}">
                <a16:creationId xmlns:a16="http://schemas.microsoft.com/office/drawing/2014/main" id="{C598C270-1C76-8144-B229-0E482BF937E9}"/>
              </a:ext>
            </a:extLst>
          </p:cNvPr>
          <p:cNvSpPr/>
          <p:nvPr/>
        </p:nvSpPr>
        <p:spPr>
          <a:xfrm>
            <a:off x="9982201" y="2666958"/>
            <a:ext cx="2915478" cy="1200329"/>
          </a:xfrm>
          <a:prstGeom prst="rect">
            <a:avLst/>
          </a:prstGeom>
        </p:spPr>
        <p:txBody>
          <a:bodyPr wrap="square">
            <a:spAutoFit/>
          </a:bodyPr>
          <a:lstStyle/>
          <a:p>
            <a:r>
              <a:rPr lang="en-IN" dirty="0" err="1">
                <a:latin typeface="Helvetica" pitchFamily="2" charset="0"/>
              </a:rPr>
              <a:t>boolean</a:t>
            </a:r>
            <a:r>
              <a:rPr lang="en-IN" dirty="0">
                <a:latin typeface="Helvetica" pitchFamily="2" charset="0"/>
              </a:rPr>
              <a:t> waiting[n];</a:t>
            </a:r>
          </a:p>
          <a:p>
            <a:r>
              <a:rPr lang="en-IN" dirty="0" err="1">
                <a:latin typeface="Helvetica" pitchFamily="2" charset="0"/>
              </a:rPr>
              <a:t>boolean</a:t>
            </a:r>
            <a:r>
              <a:rPr lang="en-IN" dirty="0">
                <a:latin typeface="Helvetica" pitchFamily="2" charset="0"/>
              </a:rPr>
              <a:t> lock;</a:t>
            </a:r>
          </a:p>
          <a:p>
            <a:endParaRPr lang="en-IN" dirty="0">
              <a:latin typeface="Helvetica" pitchFamily="2" charset="0"/>
            </a:endParaRPr>
          </a:p>
          <a:p>
            <a:r>
              <a:rPr lang="en-IN" dirty="0">
                <a:latin typeface="Helvetica" pitchFamily="2" charset="0"/>
              </a:rPr>
              <a:t>[Initialized to false]</a:t>
            </a:r>
          </a:p>
        </p:txBody>
      </p:sp>
      <p:sp>
        <p:nvSpPr>
          <p:cNvPr id="7" name="object 7">
            <a:extLst>
              <a:ext uri="{FF2B5EF4-FFF2-40B4-BE49-F238E27FC236}">
                <a16:creationId xmlns:a16="http://schemas.microsoft.com/office/drawing/2014/main" id="{90E3B137-E517-E841-80E4-E56F352C027A}"/>
              </a:ext>
            </a:extLst>
          </p:cNvPr>
          <p:cNvSpPr txBox="1"/>
          <p:nvPr/>
        </p:nvSpPr>
        <p:spPr>
          <a:xfrm>
            <a:off x="8231840" y="5664046"/>
            <a:ext cx="3886200" cy="1432443"/>
          </a:xfrm>
          <a:prstGeom prst="rect">
            <a:avLst/>
          </a:prstGeom>
          <a:ln w="28393">
            <a:solidFill>
              <a:srgbClr val="3333FF"/>
            </a:solidFill>
          </a:ln>
        </p:spPr>
        <p:txBody>
          <a:bodyPr vert="horz" wrap="square" lIns="0" tIns="46990" rIns="0" bIns="0" rtlCol="0">
            <a:spAutoFit/>
          </a:bodyPr>
          <a:lstStyle/>
          <a:p>
            <a:pPr marL="344830" marR="265449" indent="-255288">
              <a:spcBef>
                <a:spcPts val="370"/>
              </a:spcBef>
            </a:pPr>
            <a:r>
              <a:rPr spc="-15" dirty="0">
                <a:latin typeface="Arial MT"/>
                <a:cs typeface="Arial MT"/>
              </a:rPr>
              <a:t>while(1){ </a:t>
            </a:r>
            <a:r>
              <a:rPr spc="130" dirty="0">
                <a:latin typeface="Arial MT"/>
                <a:cs typeface="Arial MT"/>
              </a:rPr>
              <a:t> </a:t>
            </a:r>
            <a:r>
              <a:rPr spc="-10" dirty="0">
                <a:latin typeface="Arial MT"/>
                <a:cs typeface="Arial MT"/>
              </a:rPr>
              <a:t>while(test_and_set(&amp;lock)</a:t>
            </a:r>
            <a:r>
              <a:rPr dirty="0">
                <a:latin typeface="Arial MT"/>
                <a:cs typeface="Arial MT"/>
              </a:rPr>
              <a:t> </a:t>
            </a:r>
            <a:r>
              <a:rPr spc="-5" dirty="0">
                <a:latin typeface="Arial MT"/>
                <a:cs typeface="Arial MT"/>
              </a:rPr>
              <a:t>==</a:t>
            </a:r>
            <a:r>
              <a:rPr spc="5" dirty="0">
                <a:latin typeface="Arial MT"/>
                <a:cs typeface="Arial MT"/>
              </a:rPr>
              <a:t> </a:t>
            </a:r>
            <a:r>
              <a:rPr spc="-5" dirty="0">
                <a:latin typeface="Arial MT"/>
                <a:cs typeface="Arial MT"/>
              </a:rPr>
              <a:t>1); </a:t>
            </a:r>
            <a:r>
              <a:rPr spc="-484" dirty="0">
                <a:latin typeface="Arial MT"/>
                <a:cs typeface="Arial MT"/>
              </a:rPr>
              <a:t> </a:t>
            </a:r>
            <a:r>
              <a:rPr i="1" spc="-5" dirty="0">
                <a:solidFill>
                  <a:srgbClr val="FF0000"/>
                </a:solidFill>
                <a:latin typeface="Arial"/>
                <a:cs typeface="Arial"/>
              </a:rPr>
              <a:t>critical</a:t>
            </a:r>
            <a:r>
              <a:rPr i="1" spc="-10" dirty="0">
                <a:solidFill>
                  <a:srgbClr val="FF0000"/>
                </a:solidFill>
                <a:latin typeface="Arial"/>
                <a:cs typeface="Arial"/>
              </a:rPr>
              <a:t> </a:t>
            </a:r>
            <a:r>
              <a:rPr i="1" dirty="0">
                <a:solidFill>
                  <a:srgbClr val="FF0000"/>
                </a:solidFill>
                <a:latin typeface="Arial"/>
                <a:cs typeface="Arial"/>
              </a:rPr>
              <a:t>section</a:t>
            </a:r>
            <a:endParaRPr dirty="0">
              <a:latin typeface="Arial"/>
              <a:cs typeface="Arial"/>
            </a:endParaRPr>
          </a:p>
          <a:p>
            <a:pPr marL="344830" marR="1698108">
              <a:tabLst>
                <a:tab pos="1331688" algn="l"/>
              </a:tabLst>
            </a:pPr>
            <a:r>
              <a:rPr spc="-5" dirty="0">
                <a:latin typeface="Arial MT"/>
                <a:cs typeface="Arial MT"/>
              </a:rPr>
              <a:t>lock</a:t>
            </a:r>
            <a:r>
              <a:rPr spc="5" dirty="0">
                <a:latin typeface="Arial MT"/>
                <a:cs typeface="Arial MT"/>
              </a:rPr>
              <a:t> </a:t>
            </a:r>
            <a:r>
              <a:rPr dirty="0">
                <a:latin typeface="Arial MT"/>
                <a:cs typeface="Arial MT"/>
              </a:rPr>
              <a:t>= </a:t>
            </a:r>
            <a:r>
              <a:rPr spc="-10" dirty="0">
                <a:latin typeface="Arial MT"/>
                <a:cs typeface="Arial MT"/>
              </a:rPr>
              <a:t>0;	</a:t>
            </a:r>
            <a:r>
              <a:rPr i="1" spc="-5" dirty="0">
                <a:latin typeface="Arial"/>
                <a:cs typeface="Arial"/>
              </a:rPr>
              <a:t>//</a:t>
            </a:r>
            <a:r>
              <a:rPr i="1" spc="-75" dirty="0">
                <a:latin typeface="Arial"/>
                <a:cs typeface="Arial"/>
              </a:rPr>
              <a:t> </a:t>
            </a:r>
            <a:r>
              <a:rPr i="1" spc="-10" dirty="0">
                <a:latin typeface="Arial"/>
                <a:cs typeface="Arial"/>
              </a:rPr>
              <a:t>unlock </a:t>
            </a:r>
            <a:r>
              <a:rPr i="1" spc="-484" dirty="0">
                <a:latin typeface="Arial"/>
                <a:cs typeface="Arial"/>
              </a:rPr>
              <a:t> </a:t>
            </a:r>
            <a:r>
              <a:rPr i="1" spc="-10" dirty="0">
                <a:solidFill>
                  <a:srgbClr val="BEBEBE"/>
                </a:solidFill>
                <a:latin typeface="Arial"/>
                <a:cs typeface="Arial"/>
              </a:rPr>
              <a:t>other</a:t>
            </a:r>
            <a:r>
              <a:rPr i="1" dirty="0">
                <a:solidFill>
                  <a:srgbClr val="BEBEBE"/>
                </a:solidFill>
                <a:latin typeface="Arial"/>
                <a:cs typeface="Arial"/>
              </a:rPr>
              <a:t> </a:t>
            </a:r>
            <a:r>
              <a:rPr i="1" spc="-10" dirty="0">
                <a:solidFill>
                  <a:srgbClr val="BEBEBE"/>
                </a:solidFill>
                <a:latin typeface="Arial"/>
                <a:cs typeface="Arial"/>
              </a:rPr>
              <a:t>code</a:t>
            </a:r>
            <a:r>
              <a:rPr dirty="0">
                <a:latin typeface="Arial MT"/>
                <a:cs typeface="Arial MT"/>
              </a:rPr>
              <a:t>}</a:t>
            </a:r>
          </a:p>
        </p:txBody>
      </p:sp>
    </p:spTree>
    <p:extLst>
      <p:ext uri="{BB962C8B-B14F-4D97-AF65-F5344CB8AC3E}">
        <p14:creationId xmlns:p14="http://schemas.microsoft.com/office/powerpoint/2010/main" val="327298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5D48-B6F7-A546-9096-7CA691E5508E}"/>
              </a:ext>
            </a:extLst>
          </p:cNvPr>
          <p:cNvSpPr>
            <a:spLocks noGrp="1"/>
          </p:cNvSpPr>
          <p:nvPr>
            <p:ph type="title"/>
          </p:nvPr>
        </p:nvSpPr>
        <p:spPr>
          <a:xfrm>
            <a:off x="838200" y="-305130"/>
            <a:ext cx="10515600" cy="1325563"/>
          </a:xfrm>
        </p:spPr>
        <p:txBody>
          <a:bodyPr/>
          <a:lstStyle/>
          <a:p>
            <a:pPr marL="12701" algn="ctr">
              <a:tabLst>
                <a:tab pos="1598408" algn="l"/>
              </a:tabLst>
            </a:pPr>
            <a:r>
              <a:rPr lang="en-US" altLang="en-US" dirty="0">
                <a:solidFill>
                  <a:srgbClr val="0000CC"/>
                </a:solidFill>
                <a:latin typeface="Arial MT"/>
              </a:rPr>
              <a:t>Semaphore</a:t>
            </a:r>
            <a:endParaRPr lang="en-US" dirty="0">
              <a:solidFill>
                <a:srgbClr val="0000CC"/>
              </a:solidFill>
              <a:latin typeface="Arial MT"/>
            </a:endParaRPr>
          </a:p>
        </p:txBody>
      </p:sp>
      <p:sp>
        <p:nvSpPr>
          <p:cNvPr id="5" name="Rectangle 3">
            <a:extLst>
              <a:ext uri="{FF2B5EF4-FFF2-40B4-BE49-F238E27FC236}">
                <a16:creationId xmlns:a16="http://schemas.microsoft.com/office/drawing/2014/main" id="{E5846126-A3B0-0A4A-9D25-E8AB0E5D81B1}"/>
              </a:ext>
            </a:extLst>
          </p:cNvPr>
          <p:cNvSpPr>
            <a:spLocks noGrp="1" noChangeArrowheads="1"/>
          </p:cNvSpPr>
          <p:nvPr>
            <p:ph idx="1"/>
          </p:nvPr>
        </p:nvSpPr>
        <p:spPr>
          <a:xfrm>
            <a:off x="89646" y="571318"/>
            <a:ext cx="12102354" cy="6862945"/>
          </a:xfrm>
        </p:spPr>
        <p:txBody>
          <a:bodyPr>
            <a:noAutofit/>
          </a:bodyPr>
          <a:lstStyle/>
          <a:p>
            <a:r>
              <a:rPr lang="en-US" sz="1900" dirty="0">
                <a:ea typeface="ＭＳ Ｐゴシック" charset="0"/>
                <a:cs typeface="ＭＳ Ｐゴシック" charset="0"/>
              </a:rPr>
              <a:t>Hardware solutions are complicated and generally inaccessible to application programmers</a:t>
            </a:r>
          </a:p>
          <a:p>
            <a:r>
              <a:rPr lang="en-US" sz="1900" dirty="0">
                <a:ea typeface="ＭＳ Ｐゴシック" charset="0"/>
                <a:cs typeface="ＭＳ Ｐゴシック" charset="0"/>
              </a:rPr>
              <a:t>OS designers build software tools to solve critical section problem</a:t>
            </a:r>
          </a:p>
          <a:p>
            <a:r>
              <a:rPr lang="en-US" altLang="en-US" sz="1900" dirty="0">
                <a:solidFill>
                  <a:srgbClr val="0000CC"/>
                </a:solidFill>
                <a:latin typeface="Arial MT"/>
              </a:rPr>
              <a:t>Semaphore </a:t>
            </a:r>
            <a:r>
              <a:rPr lang="en-US" altLang="en-US" sz="1900" dirty="0">
                <a:latin typeface="Arial MT"/>
              </a:rPr>
              <a:t>is a</a:t>
            </a:r>
            <a:r>
              <a:rPr lang="en-US" altLang="en-US" sz="1900" dirty="0">
                <a:solidFill>
                  <a:srgbClr val="0000CC"/>
                </a:solidFill>
                <a:latin typeface="Arial MT"/>
              </a:rPr>
              <a:t> </a:t>
            </a:r>
            <a:r>
              <a:rPr lang="en-US" altLang="en-US" sz="1900" dirty="0">
                <a:latin typeface="Arial MT"/>
              </a:rPr>
              <a:t>s</a:t>
            </a:r>
            <a:r>
              <a:rPr lang="en-US" altLang="en-US" sz="1900" dirty="0"/>
              <a:t>ynchronization tool that provides more sophisticated ways for process to synchronize their activities.</a:t>
            </a:r>
            <a:endParaRPr lang="en-US" altLang="en-US" sz="1900" i="1" dirty="0">
              <a:solidFill>
                <a:schemeClr val="tx2"/>
              </a:solidFill>
            </a:endParaRPr>
          </a:p>
          <a:p>
            <a:pPr>
              <a:lnSpc>
                <a:spcPct val="90000"/>
              </a:lnSpc>
            </a:pPr>
            <a:r>
              <a:rPr lang="en-US" altLang="en-US" sz="1900" dirty="0"/>
              <a:t>Semaphore </a:t>
            </a:r>
            <a:r>
              <a:rPr lang="en-US" altLang="en-US" sz="1900" b="1" i="1" dirty="0"/>
              <a:t>S</a:t>
            </a:r>
            <a:r>
              <a:rPr lang="en-US" altLang="en-US" sz="1900" dirty="0"/>
              <a:t> – integer variable</a:t>
            </a:r>
          </a:p>
          <a:p>
            <a:pPr>
              <a:lnSpc>
                <a:spcPct val="90000"/>
              </a:lnSpc>
            </a:pPr>
            <a:r>
              <a:rPr lang="en-US" altLang="en-US" sz="1900" dirty="0"/>
              <a:t>Can only be accessed via two indivisible (</a:t>
            </a:r>
            <a:r>
              <a:rPr lang="en-US" altLang="en-US" sz="1900" dirty="0">
                <a:solidFill>
                  <a:srgbClr val="C00000"/>
                </a:solidFill>
              </a:rPr>
              <a:t>atomic</a:t>
            </a:r>
            <a:r>
              <a:rPr lang="en-US" altLang="en-US" sz="1900" dirty="0"/>
              <a:t>) operations</a:t>
            </a:r>
          </a:p>
          <a:p>
            <a:pPr lvl="1">
              <a:lnSpc>
                <a:spcPct val="90000"/>
              </a:lnSpc>
            </a:pPr>
            <a:r>
              <a:rPr lang="en-US" altLang="en-US" sz="1900" b="1" dirty="0">
                <a:solidFill>
                  <a:srgbClr val="000000"/>
                </a:solidFill>
                <a:latin typeface="Courier New" panose="02070309020205020404" pitchFamily="49" charset="0"/>
              </a:rPr>
              <a:t>wait()</a:t>
            </a:r>
            <a:r>
              <a:rPr lang="en-US" altLang="en-US" sz="1900" dirty="0">
                <a:solidFill>
                  <a:srgbClr val="000000"/>
                </a:solidFill>
              </a:rPr>
              <a:t> and </a:t>
            </a:r>
            <a:r>
              <a:rPr lang="en-US" altLang="en-US" sz="1900" b="1" dirty="0">
                <a:solidFill>
                  <a:srgbClr val="000000"/>
                </a:solidFill>
                <a:latin typeface="Courier New" panose="02070309020205020404" pitchFamily="49" charset="0"/>
              </a:rPr>
              <a:t>signal()</a:t>
            </a:r>
          </a:p>
          <a:p>
            <a:pPr lvl="2"/>
            <a:r>
              <a:rPr lang="en-US" altLang="en-US" sz="1900" dirty="0"/>
              <a:t>Originally called </a:t>
            </a:r>
            <a:r>
              <a:rPr lang="en-US" altLang="en-US" sz="1900" b="1" dirty="0">
                <a:solidFill>
                  <a:srgbClr val="000000"/>
                </a:solidFill>
                <a:latin typeface="Courier New" panose="02070309020205020404" pitchFamily="49" charset="0"/>
              </a:rPr>
              <a:t>P(); </a:t>
            </a:r>
            <a:r>
              <a:rPr lang="en-US" altLang="en-US" sz="1900" dirty="0">
                <a:solidFill>
                  <a:srgbClr val="000000"/>
                </a:solidFill>
                <a:latin typeface="Courier New" panose="02070309020205020404" pitchFamily="49" charset="0"/>
              </a:rPr>
              <a:t>(from the Dutch </a:t>
            </a:r>
            <a:r>
              <a:rPr lang="en-US" altLang="en-US" sz="1900" dirty="0" err="1">
                <a:solidFill>
                  <a:srgbClr val="000000"/>
                </a:solidFill>
                <a:latin typeface="Courier New" panose="02070309020205020404" pitchFamily="49" charset="0"/>
              </a:rPr>
              <a:t>proberen</a:t>
            </a:r>
            <a:r>
              <a:rPr lang="en-US" altLang="en-US" sz="1900" dirty="0">
                <a:solidFill>
                  <a:srgbClr val="000000"/>
                </a:solidFill>
                <a:latin typeface="Courier New" panose="02070309020205020404" pitchFamily="49" charset="0"/>
              </a:rPr>
              <a:t>, “to test”)</a:t>
            </a:r>
            <a:r>
              <a:rPr lang="en-US" altLang="en-US" sz="1900" dirty="0"/>
              <a:t> and </a:t>
            </a:r>
            <a:r>
              <a:rPr lang="en-US" altLang="en-US" sz="1900" b="1" dirty="0">
                <a:solidFill>
                  <a:srgbClr val="000000"/>
                </a:solidFill>
                <a:latin typeface="Courier New" panose="02070309020205020404" pitchFamily="49" charset="0"/>
              </a:rPr>
              <a:t>V() </a:t>
            </a:r>
            <a:r>
              <a:rPr lang="en-US" altLang="en-US" sz="1900" dirty="0">
                <a:solidFill>
                  <a:srgbClr val="000000"/>
                </a:solidFill>
                <a:latin typeface="Courier New" panose="02070309020205020404" pitchFamily="49" charset="0"/>
              </a:rPr>
              <a:t>(from the Dutch </a:t>
            </a:r>
            <a:r>
              <a:rPr lang="en-US" altLang="en-US" sz="1900" dirty="0" err="1">
                <a:solidFill>
                  <a:srgbClr val="000000"/>
                </a:solidFill>
                <a:latin typeface="Courier New" panose="02070309020205020404" pitchFamily="49" charset="0"/>
              </a:rPr>
              <a:t>verhogen</a:t>
            </a:r>
            <a:r>
              <a:rPr lang="en-US" altLang="en-US" sz="1900" dirty="0">
                <a:solidFill>
                  <a:srgbClr val="000000"/>
                </a:solidFill>
                <a:latin typeface="Courier New" panose="02070309020205020404" pitchFamily="49" charset="0"/>
              </a:rPr>
              <a:t>,, “to increment” )</a:t>
            </a:r>
            <a:endParaRPr lang="en-US" altLang="en-US" sz="1900" b="1" dirty="0">
              <a:solidFill>
                <a:srgbClr val="000000"/>
              </a:solidFill>
              <a:latin typeface="Courier New" panose="02070309020205020404" pitchFamily="49" charset="0"/>
            </a:endParaRPr>
          </a:p>
          <a:p>
            <a:pPr>
              <a:lnSpc>
                <a:spcPct val="90000"/>
              </a:lnSpc>
            </a:pPr>
            <a:r>
              <a:rPr lang="en-US" altLang="en-US" sz="1900" dirty="0"/>
              <a:t>Definition of  the </a:t>
            </a:r>
            <a:r>
              <a:rPr lang="en-US" altLang="en-US" sz="1900" b="1" dirty="0">
                <a:solidFill>
                  <a:srgbClr val="000000"/>
                </a:solidFill>
                <a:latin typeface="Courier New" panose="02070309020205020404" pitchFamily="49" charset="0"/>
                <a:cs typeface="Courier New" panose="02070309020205020404" pitchFamily="49" charset="0"/>
              </a:rPr>
              <a:t>wait() </a:t>
            </a:r>
            <a:r>
              <a:rPr lang="en-US" altLang="en-US" sz="1900" dirty="0"/>
              <a:t>operation</a:t>
            </a:r>
          </a:p>
          <a:p>
            <a:pPr lvl="1">
              <a:lnSpc>
                <a:spcPct val="90000"/>
              </a:lnSpc>
              <a:buFont typeface="Monotype Sorts" pitchFamily="2" charset="2"/>
              <a:buNone/>
            </a:pPr>
            <a:r>
              <a:rPr lang="en-US" altLang="en-US" sz="1900" b="1" dirty="0">
                <a:solidFill>
                  <a:srgbClr val="00B0F0"/>
                </a:solidFill>
                <a:latin typeface="Courier New" panose="02070309020205020404" pitchFamily="49" charset="0"/>
                <a:sym typeface="Symbol" pitchFamily="2" charset="2"/>
              </a:rPr>
              <a:t>wait(S) { </a:t>
            </a:r>
          </a:p>
          <a:p>
            <a:pPr lvl="1">
              <a:lnSpc>
                <a:spcPct val="90000"/>
              </a:lnSpc>
              <a:buFont typeface="Monotype Sorts" pitchFamily="2" charset="2"/>
              <a:buNone/>
            </a:pPr>
            <a:r>
              <a:rPr lang="en-US" altLang="en-US" sz="1900" b="1" dirty="0">
                <a:solidFill>
                  <a:srgbClr val="00B0F0"/>
                </a:solidFill>
                <a:latin typeface="Courier New" panose="02070309020205020404" pitchFamily="49" charset="0"/>
                <a:sym typeface="Symbol" pitchFamily="2" charset="2"/>
              </a:rPr>
              <a:t>    while (S &lt;= 0)</a:t>
            </a:r>
          </a:p>
          <a:p>
            <a:pPr lvl="1">
              <a:lnSpc>
                <a:spcPct val="90000"/>
              </a:lnSpc>
              <a:buFont typeface="Monotype Sorts" pitchFamily="2" charset="2"/>
              <a:buNone/>
            </a:pPr>
            <a:r>
              <a:rPr lang="en-US" altLang="en-US" sz="1900" b="1" dirty="0">
                <a:solidFill>
                  <a:srgbClr val="FF0000"/>
                </a:solidFill>
                <a:latin typeface="Courier New" panose="02070309020205020404" pitchFamily="49" charset="0"/>
                <a:sym typeface="Symbol" pitchFamily="2" charset="2"/>
              </a:rPr>
              <a:t>       ; // busy wait</a:t>
            </a:r>
          </a:p>
          <a:p>
            <a:pPr lvl="1">
              <a:lnSpc>
                <a:spcPct val="90000"/>
              </a:lnSpc>
              <a:buFont typeface="Monotype Sorts" pitchFamily="2" charset="2"/>
              <a:buNone/>
            </a:pPr>
            <a:r>
              <a:rPr lang="en-US" altLang="en-US" sz="1900" b="1" dirty="0">
                <a:solidFill>
                  <a:srgbClr val="00B0F0"/>
                </a:solidFill>
                <a:latin typeface="Courier New" panose="02070309020205020404" pitchFamily="49" charset="0"/>
                <a:sym typeface="Symbol" pitchFamily="2" charset="2"/>
              </a:rPr>
              <a:t>    S--;}</a:t>
            </a:r>
          </a:p>
          <a:p>
            <a:pPr>
              <a:lnSpc>
                <a:spcPct val="90000"/>
              </a:lnSpc>
            </a:pPr>
            <a:r>
              <a:rPr lang="en-US" altLang="en-US" sz="1900" dirty="0"/>
              <a:t>Definition of  the </a:t>
            </a:r>
            <a:r>
              <a:rPr lang="en-US" altLang="en-US" sz="1900" b="1" dirty="0">
                <a:solidFill>
                  <a:srgbClr val="000000"/>
                </a:solidFill>
                <a:latin typeface="Courier New" panose="02070309020205020404" pitchFamily="49" charset="0"/>
                <a:cs typeface="Courier New" panose="02070309020205020404" pitchFamily="49" charset="0"/>
              </a:rPr>
              <a:t>signal() </a:t>
            </a:r>
            <a:r>
              <a:rPr lang="en-US" altLang="en-US" sz="1900" dirty="0"/>
              <a:t>operation</a:t>
            </a:r>
            <a:endParaRPr lang="en-US" altLang="en-US" sz="1900" dirty="0">
              <a:sym typeface="Symbol" pitchFamily="2" charset="2"/>
            </a:endParaRPr>
          </a:p>
          <a:p>
            <a:pPr lvl="1">
              <a:lnSpc>
                <a:spcPct val="90000"/>
              </a:lnSpc>
              <a:buFont typeface="Monotype Sorts" pitchFamily="2" charset="2"/>
              <a:buNone/>
            </a:pPr>
            <a:r>
              <a:rPr lang="en-US" altLang="en-US" sz="1900" b="1" dirty="0">
                <a:solidFill>
                  <a:srgbClr val="00B0F0"/>
                </a:solidFill>
                <a:latin typeface="Courier New" panose="02070309020205020404" pitchFamily="49" charset="0"/>
                <a:sym typeface="Symbol" pitchFamily="2" charset="2"/>
              </a:rPr>
              <a:t>signal(S) { </a:t>
            </a:r>
          </a:p>
          <a:p>
            <a:pPr lvl="1">
              <a:lnSpc>
                <a:spcPct val="90000"/>
              </a:lnSpc>
              <a:buFont typeface="Monotype Sorts" pitchFamily="2" charset="2"/>
              <a:buNone/>
            </a:pPr>
            <a:r>
              <a:rPr lang="en-US" altLang="en-US" sz="1900" b="1" dirty="0">
                <a:solidFill>
                  <a:srgbClr val="00B0F0"/>
                </a:solidFill>
                <a:latin typeface="Courier New" panose="02070309020205020404" pitchFamily="49" charset="0"/>
                <a:sym typeface="Symbol" pitchFamily="2" charset="2"/>
              </a:rPr>
              <a:t>    S++;}</a:t>
            </a:r>
          </a:p>
        </p:txBody>
      </p:sp>
      <p:sp>
        <p:nvSpPr>
          <p:cNvPr id="4" name="Slide Number Placeholder 3">
            <a:extLst>
              <a:ext uri="{FF2B5EF4-FFF2-40B4-BE49-F238E27FC236}">
                <a16:creationId xmlns:a16="http://schemas.microsoft.com/office/drawing/2014/main" id="{1D629CD1-7E41-4D4F-80F7-B419743A1FFB}"/>
              </a:ext>
            </a:extLst>
          </p:cNvPr>
          <p:cNvSpPr>
            <a:spLocks noGrp="1"/>
          </p:cNvSpPr>
          <p:nvPr>
            <p:ph type="sldNum" sz="quarter" idx="12"/>
          </p:nvPr>
        </p:nvSpPr>
        <p:spPr>
          <a:xfrm>
            <a:off x="9403977" y="7076609"/>
            <a:ext cx="2743200" cy="365125"/>
          </a:xfrm>
        </p:spPr>
        <p:txBody>
          <a:bodyPr/>
          <a:lstStyle/>
          <a:p>
            <a:fld id="{BB96D72C-4D84-184E-B9E2-1582BC31D495}" type="slidenum">
              <a:rPr lang="en-US" smtClean="0"/>
              <a:t>24</a:t>
            </a:fld>
            <a:endParaRPr lang="en-US" dirty="0"/>
          </a:p>
        </p:txBody>
      </p:sp>
    </p:spTree>
    <p:extLst>
      <p:ext uri="{BB962C8B-B14F-4D97-AF65-F5344CB8AC3E}">
        <p14:creationId xmlns:p14="http://schemas.microsoft.com/office/powerpoint/2010/main" val="2809991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93E6-94E2-9747-A598-53BA54EEA437}"/>
              </a:ext>
            </a:extLst>
          </p:cNvPr>
          <p:cNvSpPr>
            <a:spLocks noGrp="1"/>
          </p:cNvSpPr>
          <p:nvPr>
            <p:ph type="title"/>
          </p:nvPr>
        </p:nvSpPr>
        <p:spPr/>
        <p:txBody>
          <a:bodyPr/>
          <a:lstStyle/>
          <a:p>
            <a:pPr algn="ctr"/>
            <a:r>
              <a:rPr lang="en-US" altLang="en-US" dirty="0">
                <a:solidFill>
                  <a:srgbClr val="0000CC"/>
                </a:solidFill>
                <a:latin typeface="Arial MT"/>
              </a:rPr>
              <a:t>Semaphore…</a:t>
            </a:r>
            <a:endParaRPr lang="en-US" dirty="0"/>
          </a:p>
        </p:txBody>
      </p:sp>
      <p:sp>
        <p:nvSpPr>
          <p:cNvPr id="4" name="Slide Number Placeholder 3">
            <a:extLst>
              <a:ext uri="{FF2B5EF4-FFF2-40B4-BE49-F238E27FC236}">
                <a16:creationId xmlns:a16="http://schemas.microsoft.com/office/drawing/2014/main" id="{3CDCEC50-9760-554E-8C9B-025ACF924366}"/>
              </a:ext>
            </a:extLst>
          </p:cNvPr>
          <p:cNvSpPr>
            <a:spLocks noGrp="1"/>
          </p:cNvSpPr>
          <p:nvPr>
            <p:ph type="sldNum" sz="quarter" idx="12"/>
          </p:nvPr>
        </p:nvSpPr>
        <p:spPr/>
        <p:txBody>
          <a:bodyPr/>
          <a:lstStyle/>
          <a:p>
            <a:fld id="{BB96D72C-4D84-184E-B9E2-1582BC31D495}" type="slidenum">
              <a:rPr lang="en-US" smtClean="0"/>
              <a:t>25</a:t>
            </a:fld>
            <a:endParaRPr lang="en-US" dirty="0"/>
          </a:p>
        </p:txBody>
      </p:sp>
      <p:sp>
        <p:nvSpPr>
          <p:cNvPr id="5" name="Rectangle 3">
            <a:extLst>
              <a:ext uri="{FF2B5EF4-FFF2-40B4-BE49-F238E27FC236}">
                <a16:creationId xmlns:a16="http://schemas.microsoft.com/office/drawing/2014/main" id="{FEC02055-711C-8446-BD84-B122199B9F71}"/>
              </a:ext>
            </a:extLst>
          </p:cNvPr>
          <p:cNvSpPr txBox="1">
            <a:spLocks noChangeArrowheads="1"/>
          </p:cNvSpPr>
          <p:nvPr/>
        </p:nvSpPr>
        <p:spPr>
          <a:xfrm>
            <a:off x="254933" y="1967379"/>
            <a:ext cx="11511243" cy="5424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2863850" algn="ctr"/>
                <a:tab pos="6453188" algn="ctr"/>
              </a:tabLst>
            </a:pPr>
            <a:r>
              <a:rPr lang="en-US" altLang="en-US" sz="2300" b="1" dirty="0">
                <a:solidFill>
                  <a:srgbClr val="3366FF"/>
                </a:solidFill>
              </a:rPr>
              <a:t>Counting</a:t>
            </a:r>
            <a:r>
              <a:rPr lang="en-US" altLang="en-US" sz="2300" dirty="0">
                <a:solidFill>
                  <a:srgbClr val="3366FF"/>
                </a:solidFill>
              </a:rPr>
              <a:t> </a:t>
            </a:r>
            <a:r>
              <a:rPr lang="en-US" altLang="en-US" sz="2000" dirty="0">
                <a:latin typeface="Arial MT"/>
              </a:rPr>
              <a:t>semaphore – integer value can range over an unrestricted domain</a:t>
            </a:r>
          </a:p>
          <a:p>
            <a:pPr>
              <a:tabLst>
                <a:tab pos="2863850" algn="ctr"/>
                <a:tab pos="6453188" algn="ctr"/>
              </a:tabLst>
            </a:pPr>
            <a:r>
              <a:rPr lang="en-US" altLang="en-US" sz="2300" b="1" dirty="0">
                <a:solidFill>
                  <a:srgbClr val="3366FF"/>
                </a:solidFill>
              </a:rPr>
              <a:t>Binary </a:t>
            </a:r>
            <a:r>
              <a:rPr lang="en-US" altLang="en-US" sz="2000" dirty="0">
                <a:latin typeface="Arial MT"/>
              </a:rPr>
              <a:t>semaphore – integer value can range only between 0 and 1; can be simpler to implement</a:t>
            </a:r>
          </a:p>
          <a:p>
            <a:pPr lvl="1">
              <a:tabLst>
                <a:tab pos="2863850" algn="ctr"/>
                <a:tab pos="6453188" algn="ctr"/>
              </a:tabLst>
            </a:pPr>
            <a:r>
              <a:rPr lang="en-US" altLang="en-US" sz="2000" dirty="0">
                <a:latin typeface="Arial MT"/>
                <a:sym typeface="MT Extra" pitchFamily="2" charset="77"/>
              </a:rPr>
              <a:t>Also known as </a:t>
            </a:r>
            <a:r>
              <a:rPr lang="en-US" altLang="en-US" sz="2300" b="1" dirty="0">
                <a:solidFill>
                  <a:srgbClr val="3366FF"/>
                </a:solidFill>
                <a:sym typeface="MT Extra" pitchFamily="2" charset="77"/>
              </a:rPr>
              <a:t>mutex locks</a:t>
            </a:r>
          </a:p>
          <a:p>
            <a:pPr>
              <a:tabLst>
                <a:tab pos="2863850" algn="ctr"/>
                <a:tab pos="6453188" algn="ctr"/>
              </a:tabLst>
            </a:pPr>
            <a:r>
              <a:rPr lang="en-US" altLang="en-US" sz="2000" dirty="0">
                <a:latin typeface="Arial MT"/>
              </a:rPr>
              <a:t>Mutual-exclusion implementation with </a:t>
            </a:r>
            <a:r>
              <a:rPr lang="en-US" altLang="en-US" sz="2400" b="1" dirty="0">
                <a:solidFill>
                  <a:srgbClr val="3366FF"/>
                </a:solidFill>
              </a:rPr>
              <a:t>Binary </a:t>
            </a:r>
            <a:r>
              <a:rPr lang="en-US" altLang="en-US" sz="2000" dirty="0">
                <a:latin typeface="Arial MT"/>
              </a:rPr>
              <a:t>semaphore</a:t>
            </a:r>
          </a:p>
          <a:p>
            <a:pPr>
              <a:tabLst>
                <a:tab pos="2863850" algn="ctr"/>
                <a:tab pos="6453188" algn="ctr"/>
              </a:tabLst>
            </a:pPr>
            <a:r>
              <a:rPr lang="en-US" altLang="en-US" sz="2300" dirty="0">
                <a:solidFill>
                  <a:srgbClr val="0000FF"/>
                </a:solidFill>
                <a:sym typeface="MT Extra" pitchFamily="2" charset="77"/>
              </a:rPr>
              <a:t>Semaphore mutex;    //  initialized to 1</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do {</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	wait (mutex);</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         // Critical Section</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     signal (mutex);</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		// remainder section</a:t>
            </a:r>
          </a:p>
          <a:p>
            <a:pPr lvl="1">
              <a:buFont typeface="Monotype Sorts" pitchFamily="2" charset="2"/>
              <a:buNone/>
              <a:tabLst>
                <a:tab pos="2863850" algn="ctr"/>
                <a:tab pos="6453188" algn="ctr"/>
              </a:tabLst>
            </a:pPr>
            <a:r>
              <a:rPr lang="en-US" altLang="en-US" sz="2300" dirty="0">
                <a:solidFill>
                  <a:srgbClr val="0000FF"/>
                </a:solidFill>
                <a:sym typeface="MT Extra" pitchFamily="2" charset="77"/>
              </a:rPr>
              <a:t>} while (TRUE);</a:t>
            </a:r>
          </a:p>
          <a:p>
            <a:pPr>
              <a:buFont typeface="Monotype Sorts" pitchFamily="2" charset="2"/>
              <a:buNone/>
              <a:tabLst>
                <a:tab pos="2863850" algn="ctr"/>
                <a:tab pos="6453188" algn="ctr"/>
              </a:tabLst>
            </a:pPr>
            <a:endParaRPr lang="en-US" altLang="en-US" sz="2000" dirty="0">
              <a:solidFill>
                <a:srgbClr val="0000FF"/>
              </a:solidFill>
              <a:sym typeface="MT Extra" pitchFamily="2" charset="77"/>
            </a:endParaRPr>
          </a:p>
        </p:txBody>
      </p:sp>
    </p:spTree>
    <p:extLst>
      <p:ext uri="{BB962C8B-B14F-4D97-AF65-F5344CB8AC3E}">
        <p14:creationId xmlns:p14="http://schemas.microsoft.com/office/powerpoint/2010/main" val="2472198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9E89-6CC9-C742-8C91-F8BBD0282653}"/>
              </a:ext>
            </a:extLst>
          </p:cNvPr>
          <p:cNvSpPr>
            <a:spLocks noGrp="1"/>
          </p:cNvSpPr>
          <p:nvPr>
            <p:ph type="title"/>
          </p:nvPr>
        </p:nvSpPr>
        <p:spPr>
          <a:xfrm>
            <a:off x="838199" y="0"/>
            <a:ext cx="10515600" cy="1436947"/>
          </a:xfrm>
        </p:spPr>
        <p:txBody>
          <a:bodyPr/>
          <a:lstStyle/>
          <a:p>
            <a:pPr algn="ctr"/>
            <a:r>
              <a:rPr lang="en-US" altLang="en-US" dirty="0">
                <a:solidFill>
                  <a:srgbClr val="0000CC"/>
                </a:solidFill>
                <a:latin typeface="Arial MT"/>
              </a:rPr>
              <a:t>Semaphore…</a:t>
            </a:r>
            <a:endParaRPr lang="en-US" dirty="0"/>
          </a:p>
        </p:txBody>
      </p:sp>
      <p:sp>
        <p:nvSpPr>
          <p:cNvPr id="4" name="Slide Number Placeholder 3">
            <a:extLst>
              <a:ext uri="{FF2B5EF4-FFF2-40B4-BE49-F238E27FC236}">
                <a16:creationId xmlns:a16="http://schemas.microsoft.com/office/drawing/2014/main" id="{775865DD-6AB4-F549-936E-8789DFE5C875}"/>
              </a:ext>
            </a:extLst>
          </p:cNvPr>
          <p:cNvSpPr>
            <a:spLocks noGrp="1"/>
          </p:cNvSpPr>
          <p:nvPr>
            <p:ph type="sldNum" sz="quarter" idx="12"/>
          </p:nvPr>
        </p:nvSpPr>
        <p:spPr/>
        <p:txBody>
          <a:bodyPr/>
          <a:lstStyle/>
          <a:p>
            <a:fld id="{BB96D72C-4D84-184E-B9E2-1582BC31D495}" type="slidenum">
              <a:rPr lang="en-US" smtClean="0"/>
              <a:t>26</a:t>
            </a:fld>
            <a:endParaRPr lang="en-US" dirty="0"/>
          </a:p>
        </p:txBody>
      </p:sp>
      <p:sp>
        <p:nvSpPr>
          <p:cNvPr id="5" name="Content Placeholder 3">
            <a:extLst>
              <a:ext uri="{FF2B5EF4-FFF2-40B4-BE49-F238E27FC236}">
                <a16:creationId xmlns:a16="http://schemas.microsoft.com/office/drawing/2014/main" id="{D0AE527A-7CE5-2246-89C3-D1D49E4FD5D7}"/>
              </a:ext>
            </a:extLst>
          </p:cNvPr>
          <p:cNvSpPr>
            <a:spLocks noGrp="1" noChangeArrowheads="1"/>
          </p:cNvSpPr>
          <p:nvPr>
            <p:ph idx="1"/>
          </p:nvPr>
        </p:nvSpPr>
        <p:spPr>
          <a:xfrm>
            <a:off x="515189" y="1436947"/>
            <a:ext cx="11161619" cy="2856551"/>
          </a:xfrm>
        </p:spPr>
        <p:txBody>
          <a:bodyPr wrap="square">
            <a:spAutoFit/>
          </a:bodyPr>
          <a:lstStyle/>
          <a:p>
            <a:r>
              <a:rPr lang="en-US" altLang="en-US" sz="2000" dirty="0">
                <a:solidFill>
                  <a:srgbClr val="FF0000"/>
                </a:solidFill>
              </a:rPr>
              <a:t> Case 1: To control access to a given resource</a:t>
            </a:r>
          </a:p>
          <a:p>
            <a:r>
              <a:rPr lang="en-US" altLang="en-US" sz="2000" dirty="0"/>
              <a:t>Semaphore is initialized to the number of resources</a:t>
            </a:r>
          </a:p>
          <a:p>
            <a:r>
              <a:rPr lang="en-US" altLang="en-US" sz="2000" dirty="0"/>
              <a:t>Semaphore Count =0;all resources are utilized</a:t>
            </a:r>
          </a:p>
          <a:p>
            <a:r>
              <a:rPr lang="en-US" altLang="en-US" sz="2000" dirty="0">
                <a:solidFill>
                  <a:srgbClr val="FF0000"/>
                </a:solidFill>
              </a:rPr>
              <a:t>Case 2 : process synchronization</a:t>
            </a:r>
          </a:p>
          <a:p>
            <a:r>
              <a:rPr lang="en-US" altLang="en-US" sz="2000" dirty="0"/>
              <a:t>How to ensure S2  is executed only after S1 completes?</a:t>
            </a:r>
          </a:p>
        </p:txBody>
      </p:sp>
      <p:sp>
        <p:nvSpPr>
          <p:cNvPr id="8" name="TextBox 6">
            <a:extLst>
              <a:ext uri="{FF2B5EF4-FFF2-40B4-BE49-F238E27FC236}">
                <a16:creationId xmlns:a16="http://schemas.microsoft.com/office/drawing/2014/main" id="{5F0CE9D0-E665-724E-A784-56C6FAC70950}"/>
              </a:ext>
            </a:extLst>
          </p:cNvPr>
          <p:cNvSpPr txBox="1">
            <a:spLocks noChangeArrowheads="1"/>
          </p:cNvSpPr>
          <p:nvPr/>
        </p:nvSpPr>
        <p:spPr bwMode="auto">
          <a:xfrm>
            <a:off x="652556" y="6543583"/>
            <a:ext cx="65685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Arial MT"/>
              </a:rPr>
              <a:t>Disadvantage: Busy waiting thus wastes CPU cycles</a:t>
            </a:r>
          </a:p>
        </p:txBody>
      </p:sp>
      <p:sp>
        <p:nvSpPr>
          <p:cNvPr id="9" name="TextBox 6">
            <a:extLst>
              <a:ext uri="{FF2B5EF4-FFF2-40B4-BE49-F238E27FC236}">
                <a16:creationId xmlns:a16="http://schemas.microsoft.com/office/drawing/2014/main" id="{5803F6B7-9834-D743-B8E1-347BC90BB49D}"/>
              </a:ext>
            </a:extLst>
          </p:cNvPr>
          <p:cNvSpPr txBox="1">
            <a:spLocks noChangeArrowheads="1"/>
          </p:cNvSpPr>
          <p:nvPr/>
        </p:nvSpPr>
        <p:spPr bwMode="auto">
          <a:xfrm>
            <a:off x="652556" y="4890996"/>
            <a:ext cx="15153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Arial MT"/>
              </a:rPr>
              <a:t>Process1</a:t>
            </a:r>
          </a:p>
          <a:p>
            <a:endParaRPr lang="en-US" altLang="en-US" sz="2000" dirty="0">
              <a:latin typeface="Arial MT"/>
            </a:endParaRPr>
          </a:p>
          <a:p>
            <a:r>
              <a:rPr lang="en-US" altLang="en-US" sz="2000" dirty="0">
                <a:latin typeface="Arial MT"/>
              </a:rPr>
              <a:t>S1;</a:t>
            </a:r>
          </a:p>
        </p:txBody>
      </p:sp>
      <p:sp>
        <p:nvSpPr>
          <p:cNvPr id="12" name="TextBox 6">
            <a:extLst>
              <a:ext uri="{FF2B5EF4-FFF2-40B4-BE49-F238E27FC236}">
                <a16:creationId xmlns:a16="http://schemas.microsoft.com/office/drawing/2014/main" id="{4245E8F8-6E1C-FD44-A8B5-BE5F758219E5}"/>
              </a:ext>
            </a:extLst>
          </p:cNvPr>
          <p:cNvSpPr txBox="1">
            <a:spLocks noChangeArrowheads="1"/>
          </p:cNvSpPr>
          <p:nvPr/>
        </p:nvSpPr>
        <p:spPr bwMode="auto">
          <a:xfrm>
            <a:off x="2167923" y="4860368"/>
            <a:ext cx="15153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Arial MT"/>
              </a:rPr>
              <a:t>Process2</a:t>
            </a:r>
          </a:p>
          <a:p>
            <a:endParaRPr lang="en-US" altLang="en-US" sz="2000" dirty="0">
              <a:latin typeface="Arial MT"/>
            </a:endParaRPr>
          </a:p>
          <a:p>
            <a:r>
              <a:rPr lang="en-US" altLang="en-US" sz="2000" dirty="0">
                <a:latin typeface="Arial MT"/>
              </a:rPr>
              <a:t>S2;</a:t>
            </a:r>
          </a:p>
        </p:txBody>
      </p:sp>
      <p:graphicFrame>
        <p:nvGraphicFramePr>
          <p:cNvPr id="18" name="Table 18">
            <a:extLst>
              <a:ext uri="{FF2B5EF4-FFF2-40B4-BE49-F238E27FC236}">
                <a16:creationId xmlns:a16="http://schemas.microsoft.com/office/drawing/2014/main" id="{562C448B-BA4C-C64B-80B0-3DD42122307F}"/>
              </a:ext>
            </a:extLst>
          </p:cNvPr>
          <p:cNvGraphicFramePr>
            <a:graphicFrameLocks noGrp="1"/>
          </p:cNvGraphicFramePr>
          <p:nvPr>
            <p:extLst>
              <p:ext uri="{D42A27DB-BD31-4B8C-83A1-F6EECF244321}">
                <p14:modId xmlns:p14="http://schemas.microsoft.com/office/powerpoint/2010/main" val="1672455271"/>
              </p:ext>
            </p:extLst>
          </p:nvPr>
        </p:nvGraphicFramePr>
        <p:xfrm>
          <a:off x="4574603" y="4671049"/>
          <a:ext cx="2701365" cy="1735863"/>
        </p:xfrm>
        <a:graphic>
          <a:graphicData uri="http://schemas.openxmlformats.org/drawingml/2006/table">
            <a:tbl>
              <a:tblPr firstRow="1" bandRow="1">
                <a:tableStyleId>{5C22544A-7EE6-4342-B048-85BDC9FD1C3A}</a:tableStyleId>
              </a:tblPr>
              <a:tblGrid>
                <a:gridCol w="2701365">
                  <a:extLst>
                    <a:ext uri="{9D8B030D-6E8A-4147-A177-3AD203B41FA5}">
                      <a16:colId xmlns:a16="http://schemas.microsoft.com/office/drawing/2014/main" val="1274948755"/>
                    </a:ext>
                  </a:extLst>
                </a:gridCol>
              </a:tblGrid>
              <a:tr h="59670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2000" b="0" kern="1200" dirty="0">
                          <a:solidFill>
                            <a:schemeClr val="tx1"/>
                          </a:solidFill>
                          <a:latin typeface="Arial MT"/>
                          <a:ea typeface="+mn-ea"/>
                          <a:cs typeface="+mn-cs"/>
                        </a:rPr>
                        <a:t>Process1</a:t>
                      </a:r>
                    </a:p>
                  </a:txBody>
                  <a:tcPr>
                    <a:noFill/>
                  </a:tcPr>
                </a:tc>
                <a:extLst>
                  <a:ext uri="{0D108BD9-81ED-4DB2-BD59-A6C34878D82A}">
                    <a16:rowId xmlns:a16="http://schemas.microsoft.com/office/drawing/2014/main" val="3536510295"/>
                  </a:ext>
                </a:extLst>
              </a:tr>
              <a:tr h="569580">
                <a:tc>
                  <a:txBody>
                    <a:bodyPr/>
                    <a:lstStyle/>
                    <a:p>
                      <a:r>
                        <a:rPr lang="en-US" altLang="en-US" sz="1800" dirty="0">
                          <a:latin typeface="Arial MT"/>
                        </a:rPr>
                        <a:t>S1;</a:t>
                      </a:r>
                    </a:p>
                  </a:txBody>
                  <a:tcPr>
                    <a:noFill/>
                  </a:tcPr>
                </a:tc>
                <a:extLst>
                  <a:ext uri="{0D108BD9-81ED-4DB2-BD59-A6C34878D82A}">
                    <a16:rowId xmlns:a16="http://schemas.microsoft.com/office/drawing/2014/main" val="398719588"/>
                  </a:ext>
                </a:extLst>
              </a:tr>
              <a:tr h="569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a:latin typeface="Arial MT"/>
                        </a:rPr>
                        <a:t>signal(synch)</a:t>
                      </a:r>
                    </a:p>
                  </a:txBody>
                  <a:tcPr>
                    <a:noFill/>
                  </a:tcPr>
                </a:tc>
                <a:extLst>
                  <a:ext uri="{0D108BD9-81ED-4DB2-BD59-A6C34878D82A}">
                    <a16:rowId xmlns:a16="http://schemas.microsoft.com/office/drawing/2014/main" val="3328019645"/>
                  </a:ext>
                </a:extLst>
              </a:tr>
            </a:tbl>
          </a:graphicData>
        </a:graphic>
      </p:graphicFrame>
      <p:graphicFrame>
        <p:nvGraphicFramePr>
          <p:cNvPr id="20" name="Table 18">
            <a:extLst>
              <a:ext uri="{FF2B5EF4-FFF2-40B4-BE49-F238E27FC236}">
                <a16:creationId xmlns:a16="http://schemas.microsoft.com/office/drawing/2014/main" id="{4C4BC240-8CCF-284A-B047-914D10645068}"/>
              </a:ext>
            </a:extLst>
          </p:cNvPr>
          <p:cNvGraphicFramePr>
            <a:graphicFrameLocks noGrp="1"/>
          </p:cNvGraphicFramePr>
          <p:nvPr>
            <p:extLst>
              <p:ext uri="{D42A27DB-BD31-4B8C-83A1-F6EECF244321}">
                <p14:modId xmlns:p14="http://schemas.microsoft.com/office/powerpoint/2010/main" val="2683558165"/>
              </p:ext>
            </p:extLst>
          </p:nvPr>
        </p:nvGraphicFramePr>
        <p:xfrm>
          <a:off x="6304127" y="4660808"/>
          <a:ext cx="2701365" cy="1735863"/>
        </p:xfrm>
        <a:graphic>
          <a:graphicData uri="http://schemas.openxmlformats.org/drawingml/2006/table">
            <a:tbl>
              <a:tblPr firstRow="1" bandRow="1">
                <a:tableStyleId>{5C22544A-7EE6-4342-B048-85BDC9FD1C3A}</a:tableStyleId>
              </a:tblPr>
              <a:tblGrid>
                <a:gridCol w="2701365">
                  <a:extLst>
                    <a:ext uri="{9D8B030D-6E8A-4147-A177-3AD203B41FA5}">
                      <a16:colId xmlns:a16="http://schemas.microsoft.com/office/drawing/2014/main" val="1274948755"/>
                    </a:ext>
                  </a:extLst>
                </a:gridCol>
              </a:tblGrid>
              <a:tr h="59670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2000" b="0" kern="1200" dirty="0">
                          <a:solidFill>
                            <a:schemeClr val="tx1"/>
                          </a:solidFill>
                          <a:latin typeface="Arial MT"/>
                          <a:ea typeface="+mn-ea"/>
                          <a:cs typeface="+mn-cs"/>
                        </a:rPr>
                        <a:t>Process2</a:t>
                      </a:r>
                    </a:p>
                  </a:txBody>
                  <a:tcPr>
                    <a:noFill/>
                  </a:tcPr>
                </a:tc>
                <a:extLst>
                  <a:ext uri="{0D108BD9-81ED-4DB2-BD59-A6C34878D82A}">
                    <a16:rowId xmlns:a16="http://schemas.microsoft.com/office/drawing/2014/main" val="3536510295"/>
                  </a:ext>
                </a:extLst>
              </a:tr>
              <a:tr h="569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a:latin typeface="Arial MT"/>
                        </a:rPr>
                        <a:t>wait(synch)</a:t>
                      </a:r>
                    </a:p>
                  </a:txBody>
                  <a:tcPr>
                    <a:noFill/>
                  </a:tcPr>
                </a:tc>
                <a:extLst>
                  <a:ext uri="{0D108BD9-81ED-4DB2-BD59-A6C34878D82A}">
                    <a16:rowId xmlns:a16="http://schemas.microsoft.com/office/drawing/2014/main" val="398719588"/>
                  </a:ext>
                </a:extLst>
              </a:tr>
              <a:tr h="569580">
                <a:tc>
                  <a:txBody>
                    <a:bodyPr/>
                    <a:lstStyle/>
                    <a:p>
                      <a:r>
                        <a:rPr lang="en-US" altLang="en-US" sz="1800" dirty="0">
                          <a:latin typeface="Arial MT"/>
                        </a:rPr>
                        <a:t>S2; </a:t>
                      </a:r>
                      <a:endParaRPr lang="en-US" baseline="0" dirty="0">
                        <a:solidFill>
                          <a:schemeClr val="tx1"/>
                        </a:solidFill>
                      </a:endParaRPr>
                    </a:p>
                  </a:txBody>
                  <a:tcPr>
                    <a:noFill/>
                  </a:tcPr>
                </a:tc>
                <a:extLst>
                  <a:ext uri="{0D108BD9-81ED-4DB2-BD59-A6C34878D82A}">
                    <a16:rowId xmlns:a16="http://schemas.microsoft.com/office/drawing/2014/main" val="3328019645"/>
                  </a:ext>
                </a:extLst>
              </a:tr>
            </a:tbl>
          </a:graphicData>
        </a:graphic>
      </p:graphicFrame>
    </p:spTree>
    <p:extLst>
      <p:ext uri="{BB962C8B-B14F-4D97-AF65-F5344CB8AC3E}">
        <p14:creationId xmlns:p14="http://schemas.microsoft.com/office/powerpoint/2010/main" val="401430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66A6-553C-D64B-921C-7B3D7F2718FB}"/>
              </a:ext>
            </a:extLst>
          </p:cNvPr>
          <p:cNvSpPr>
            <a:spLocks noGrp="1"/>
          </p:cNvSpPr>
          <p:nvPr>
            <p:ph type="title"/>
          </p:nvPr>
        </p:nvSpPr>
        <p:spPr/>
        <p:txBody>
          <a:bodyPr/>
          <a:lstStyle/>
          <a:p>
            <a:r>
              <a:rPr lang="en-US" altLang="en-US" dirty="0"/>
              <a:t>Semaphore…</a:t>
            </a:r>
            <a:endParaRPr lang="en-US" dirty="0"/>
          </a:p>
        </p:txBody>
      </p:sp>
      <p:sp>
        <p:nvSpPr>
          <p:cNvPr id="3" name="Content Placeholder 2">
            <a:extLst>
              <a:ext uri="{FF2B5EF4-FFF2-40B4-BE49-F238E27FC236}">
                <a16:creationId xmlns:a16="http://schemas.microsoft.com/office/drawing/2014/main" id="{D3F96A52-FD29-4C45-92C9-A0F420868980}"/>
              </a:ext>
            </a:extLst>
          </p:cNvPr>
          <p:cNvSpPr>
            <a:spLocks noGrp="1"/>
          </p:cNvSpPr>
          <p:nvPr>
            <p:ph idx="1"/>
          </p:nvPr>
        </p:nvSpPr>
        <p:spPr>
          <a:xfrm>
            <a:off x="685799" y="1404257"/>
            <a:ext cx="11103429" cy="5634200"/>
          </a:xfrm>
        </p:spPr>
        <p:txBody>
          <a:bodyPr>
            <a:normAutofit fontScale="85000" lnSpcReduction="20000"/>
          </a:bodyPr>
          <a:lstStyle/>
          <a:p>
            <a:endParaRPr lang="en-US" altLang="en-US" dirty="0"/>
          </a:p>
          <a:p>
            <a:r>
              <a:rPr lang="en-US" altLang="en-US" dirty="0"/>
              <a:t>While a process is in its critical section, any other process that tries to enter its critical section must loop continuously in the entry code.</a:t>
            </a:r>
          </a:p>
          <a:p>
            <a:r>
              <a:rPr lang="en-US" altLang="en-US" dirty="0"/>
              <a:t>This type of semaphore is also called </a:t>
            </a:r>
            <a:r>
              <a:rPr lang="en-US" altLang="en-US" dirty="0">
                <a:solidFill>
                  <a:srgbClr val="FF0000"/>
                </a:solidFill>
              </a:rPr>
              <a:t>spinlock</a:t>
            </a:r>
            <a:r>
              <a:rPr lang="en-US" altLang="en-US" dirty="0"/>
              <a:t> a because the process "spins" while waiting for the lock.</a:t>
            </a:r>
          </a:p>
          <a:p>
            <a:r>
              <a:rPr lang="en-US" altLang="en-US" dirty="0"/>
              <a:t>Busy waiting wastes CPU cycles that some other process might be able to use productively. </a:t>
            </a:r>
          </a:p>
          <a:p>
            <a:r>
              <a:rPr lang="en-US" altLang="en-US" dirty="0"/>
              <a:t> (Spinlocks do have an advantage in that no context switch is required when a process must wait on a lock, and a context switch may take considerable time)</a:t>
            </a:r>
          </a:p>
          <a:p>
            <a:r>
              <a:rPr lang="en-US" altLang="en-US" dirty="0"/>
              <a:t>To overcome the need for busy waiting, we can modify the definition of the wait() and signal() semaphore operations.</a:t>
            </a:r>
          </a:p>
          <a:p>
            <a:r>
              <a:rPr lang="en-US" altLang="en-US" dirty="0"/>
              <a:t>rather than engaging in busy waiting, the process can </a:t>
            </a:r>
            <a:r>
              <a:rPr lang="en-US" altLang="en-US" i="1" dirty="0"/>
              <a:t>block </a:t>
            </a:r>
            <a:r>
              <a:rPr lang="en-US" altLang="en-US" dirty="0"/>
              <a:t>itself. The block operation places a process into a waiting queue associated with the semaphore</a:t>
            </a:r>
          </a:p>
          <a:p>
            <a:endParaRPr lang="en-US" dirty="0"/>
          </a:p>
        </p:txBody>
      </p:sp>
      <p:sp>
        <p:nvSpPr>
          <p:cNvPr id="4" name="Slide Number Placeholder 3">
            <a:extLst>
              <a:ext uri="{FF2B5EF4-FFF2-40B4-BE49-F238E27FC236}">
                <a16:creationId xmlns:a16="http://schemas.microsoft.com/office/drawing/2014/main" id="{7F2842E5-B14C-AB49-8040-57D3CB958E1D}"/>
              </a:ext>
            </a:extLst>
          </p:cNvPr>
          <p:cNvSpPr>
            <a:spLocks noGrp="1"/>
          </p:cNvSpPr>
          <p:nvPr>
            <p:ph type="sldNum" sz="quarter" idx="12"/>
          </p:nvPr>
        </p:nvSpPr>
        <p:spPr/>
        <p:txBody>
          <a:bodyPr/>
          <a:lstStyle/>
          <a:p>
            <a:fld id="{BB96D72C-4D84-184E-B9E2-1582BC31D495}" type="slidenum">
              <a:rPr lang="en-US" smtClean="0"/>
              <a:t>27</a:t>
            </a:fld>
            <a:endParaRPr lang="en-US" dirty="0"/>
          </a:p>
        </p:txBody>
      </p:sp>
    </p:spTree>
    <p:extLst>
      <p:ext uri="{BB962C8B-B14F-4D97-AF65-F5344CB8AC3E}">
        <p14:creationId xmlns:p14="http://schemas.microsoft.com/office/powerpoint/2010/main" val="139232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F8F0-885B-B846-A859-07E93A738D4A}"/>
              </a:ext>
            </a:extLst>
          </p:cNvPr>
          <p:cNvSpPr>
            <a:spLocks noGrp="1"/>
          </p:cNvSpPr>
          <p:nvPr>
            <p:ph type="title"/>
          </p:nvPr>
        </p:nvSpPr>
        <p:spPr/>
        <p:txBody>
          <a:bodyPr/>
          <a:lstStyle/>
          <a:p>
            <a:r>
              <a:rPr lang="en-US" altLang="en-US" dirty="0"/>
              <a:t>Semaphore Implementation </a:t>
            </a:r>
            <a:br>
              <a:rPr lang="en-US" altLang="en-US" dirty="0"/>
            </a:br>
            <a:r>
              <a:rPr lang="en-US" altLang="en-US" dirty="0"/>
              <a:t>with no Busy waiting </a:t>
            </a:r>
            <a:endParaRPr lang="en-US" dirty="0"/>
          </a:p>
        </p:txBody>
      </p:sp>
      <p:sp>
        <p:nvSpPr>
          <p:cNvPr id="3" name="Content Placeholder 2">
            <a:extLst>
              <a:ext uri="{FF2B5EF4-FFF2-40B4-BE49-F238E27FC236}">
                <a16:creationId xmlns:a16="http://schemas.microsoft.com/office/drawing/2014/main" id="{6314E6A0-C056-1748-AE5E-AF5314799E93}"/>
              </a:ext>
            </a:extLst>
          </p:cNvPr>
          <p:cNvSpPr>
            <a:spLocks noGrp="1"/>
          </p:cNvSpPr>
          <p:nvPr>
            <p:ph idx="1"/>
          </p:nvPr>
        </p:nvSpPr>
        <p:spPr/>
        <p:txBody>
          <a:bodyPr>
            <a:normAutofit fontScale="92500" lnSpcReduction="20000"/>
          </a:bodyPr>
          <a:lstStyle/>
          <a:p>
            <a:r>
              <a:rPr lang="en-US" altLang="en-US" sz="2000" dirty="0"/>
              <a:t>With each semaphore there is an associated waiting queue</a:t>
            </a:r>
          </a:p>
          <a:p>
            <a:r>
              <a:rPr lang="en-US" altLang="en-US" sz="2000" dirty="0"/>
              <a:t>Each entry in a waiting queue has two data items:</a:t>
            </a:r>
          </a:p>
          <a:p>
            <a:pPr lvl="1"/>
            <a:r>
              <a:rPr lang="en-US" altLang="en-US" dirty="0"/>
              <a:t> value (of type integer)</a:t>
            </a:r>
          </a:p>
          <a:p>
            <a:pPr lvl="1"/>
            <a:r>
              <a:rPr lang="en-US" altLang="en-US" dirty="0"/>
              <a:t> pointer to next record in the list</a:t>
            </a:r>
          </a:p>
          <a:p>
            <a:pPr lvl="1">
              <a:buFont typeface="Monotype Sorts" pitchFamily="2" charset="2"/>
              <a:buNone/>
            </a:pPr>
            <a:endParaRPr lang="en-US" altLang="en-US" dirty="0"/>
          </a:p>
          <a:p>
            <a:r>
              <a:rPr lang="en-US" altLang="en-US" sz="2000" dirty="0"/>
              <a:t>Two operations:</a:t>
            </a:r>
          </a:p>
          <a:p>
            <a:pPr lvl="1"/>
            <a:r>
              <a:rPr lang="en-US" altLang="en-US" b="1" dirty="0">
                <a:solidFill>
                  <a:srgbClr val="3366FF"/>
                </a:solidFill>
              </a:rPr>
              <a:t>block</a:t>
            </a:r>
            <a:r>
              <a:rPr lang="en-US" altLang="en-US" dirty="0">
                <a:solidFill>
                  <a:srgbClr val="3366FF"/>
                </a:solidFill>
              </a:rPr>
              <a:t> </a:t>
            </a:r>
            <a:r>
              <a:rPr lang="en-US" altLang="en-US" dirty="0"/>
              <a:t>– place the process invoking the operation on the appropriate waiting queue</a:t>
            </a:r>
          </a:p>
          <a:p>
            <a:pPr lvl="1"/>
            <a:r>
              <a:rPr lang="en-US" altLang="en-US" b="1" dirty="0">
                <a:solidFill>
                  <a:srgbClr val="3366FF"/>
                </a:solidFill>
              </a:rPr>
              <a:t>wakeup</a:t>
            </a:r>
            <a:r>
              <a:rPr lang="en-US" altLang="en-US" dirty="0">
                <a:solidFill>
                  <a:srgbClr val="3366FF"/>
                </a:solidFill>
              </a:rPr>
              <a:t> </a:t>
            </a:r>
            <a:r>
              <a:rPr lang="en-US" altLang="en-US" dirty="0"/>
              <a:t>– remove one of processes in the waiting queue and place it in the ready queue</a:t>
            </a:r>
          </a:p>
          <a:p>
            <a:pPr lvl="1"/>
            <a:endParaRPr lang="en-US" altLang="en-US" dirty="0"/>
          </a:p>
          <a:p>
            <a:pPr>
              <a:buFont typeface="Monotype Sorts" pitchFamily="2" charset="2"/>
              <a:buNone/>
            </a:pPr>
            <a:r>
              <a:rPr lang="en-US" altLang="en-US" dirty="0">
                <a:solidFill>
                  <a:srgbClr val="0000FF"/>
                </a:solidFill>
              </a:rPr>
              <a:t>                        </a:t>
            </a:r>
          </a:p>
          <a:p>
            <a:endParaRPr lang="en-US" dirty="0"/>
          </a:p>
        </p:txBody>
      </p:sp>
      <p:sp>
        <p:nvSpPr>
          <p:cNvPr id="4" name="Slide Number Placeholder 3">
            <a:extLst>
              <a:ext uri="{FF2B5EF4-FFF2-40B4-BE49-F238E27FC236}">
                <a16:creationId xmlns:a16="http://schemas.microsoft.com/office/drawing/2014/main" id="{C0459F9B-E66A-C542-A159-FB0BF42F5927}"/>
              </a:ext>
            </a:extLst>
          </p:cNvPr>
          <p:cNvSpPr>
            <a:spLocks noGrp="1"/>
          </p:cNvSpPr>
          <p:nvPr>
            <p:ph type="sldNum" sz="quarter" idx="12"/>
          </p:nvPr>
        </p:nvSpPr>
        <p:spPr/>
        <p:txBody>
          <a:bodyPr/>
          <a:lstStyle/>
          <a:p>
            <a:fld id="{BB96D72C-4D84-184E-B9E2-1582BC31D495}" type="slidenum">
              <a:rPr lang="en-US" smtClean="0"/>
              <a:t>28</a:t>
            </a:fld>
            <a:endParaRPr lang="en-US" dirty="0"/>
          </a:p>
        </p:txBody>
      </p:sp>
      <p:pic>
        <p:nvPicPr>
          <p:cNvPr id="5" name="Picture 2">
            <a:extLst>
              <a:ext uri="{FF2B5EF4-FFF2-40B4-BE49-F238E27FC236}">
                <a16:creationId xmlns:a16="http://schemas.microsoft.com/office/drawing/2014/main" id="{410B59A9-4C92-F240-AFB5-8AC425AF2F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84297" y="2584170"/>
            <a:ext cx="5262562"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50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CA9E-1A69-9045-A62B-3C222141D4BF}"/>
              </a:ext>
            </a:extLst>
          </p:cNvPr>
          <p:cNvSpPr>
            <a:spLocks noGrp="1"/>
          </p:cNvSpPr>
          <p:nvPr>
            <p:ph type="title"/>
          </p:nvPr>
        </p:nvSpPr>
        <p:spPr/>
        <p:txBody>
          <a:bodyPr/>
          <a:lstStyle/>
          <a:p>
            <a:r>
              <a:rPr lang="en-US" altLang="en-US" dirty="0"/>
              <a:t>Semaphore Implementation </a:t>
            </a:r>
            <a:br>
              <a:rPr lang="en-US" altLang="en-US" dirty="0"/>
            </a:br>
            <a:r>
              <a:rPr lang="en-US" altLang="en-US" dirty="0"/>
              <a:t>with no Busy waiting …</a:t>
            </a:r>
            <a:endParaRPr lang="en-US" dirty="0"/>
          </a:p>
        </p:txBody>
      </p:sp>
      <p:sp>
        <p:nvSpPr>
          <p:cNvPr id="3" name="Content Placeholder 2">
            <a:extLst>
              <a:ext uri="{FF2B5EF4-FFF2-40B4-BE49-F238E27FC236}">
                <a16:creationId xmlns:a16="http://schemas.microsoft.com/office/drawing/2014/main" id="{4C5EFDD1-E1A1-8144-8964-885CACA504E5}"/>
              </a:ext>
            </a:extLst>
          </p:cNvPr>
          <p:cNvSpPr>
            <a:spLocks noGrp="1"/>
          </p:cNvSpPr>
          <p:nvPr>
            <p:ph idx="1"/>
          </p:nvPr>
        </p:nvSpPr>
        <p:spPr>
          <a:xfrm>
            <a:off x="282388" y="1734671"/>
            <a:ext cx="11071412" cy="5526741"/>
          </a:xfrm>
        </p:spPr>
        <p:txBody>
          <a:bodyPr>
            <a:noAutofit/>
          </a:bodyPr>
          <a:lstStyle/>
          <a:p>
            <a:pPr>
              <a:lnSpc>
                <a:spcPct val="100000"/>
              </a:lnSpc>
              <a:spcBef>
                <a:spcPts val="0"/>
              </a:spcBef>
            </a:pPr>
            <a:r>
              <a:rPr lang="en-US" altLang="en-US" sz="2000" dirty="0"/>
              <a:t>Synchronization tool that does not require busy waiting </a:t>
            </a:r>
          </a:p>
          <a:p>
            <a:pPr>
              <a:lnSpc>
                <a:spcPct val="100000"/>
              </a:lnSpc>
              <a:spcBef>
                <a:spcPts val="0"/>
              </a:spcBef>
            </a:pPr>
            <a:r>
              <a:rPr lang="en-US" altLang="en-US" sz="2000" dirty="0"/>
              <a:t>Implementation of wait:</a:t>
            </a:r>
          </a:p>
          <a:p>
            <a:pPr>
              <a:lnSpc>
                <a:spcPct val="100000"/>
              </a:lnSpc>
              <a:spcBef>
                <a:spcPts val="0"/>
              </a:spcBef>
              <a:buFont typeface="Monotype Sorts" pitchFamily="2" charset="2"/>
              <a:buNone/>
            </a:pPr>
            <a:r>
              <a:rPr lang="en-US" altLang="en-US" sz="2000" dirty="0">
                <a:solidFill>
                  <a:srgbClr val="0000FF"/>
                </a:solidFill>
              </a:rPr>
              <a:t>            wait(semaphore *S) { </a:t>
            </a:r>
          </a:p>
          <a:p>
            <a:pPr>
              <a:lnSpc>
                <a:spcPct val="100000"/>
              </a:lnSpc>
              <a:spcBef>
                <a:spcPts val="0"/>
              </a:spcBef>
              <a:buFont typeface="Monotype Sorts" pitchFamily="2" charset="2"/>
              <a:buNone/>
            </a:pPr>
            <a:r>
              <a:rPr lang="en-US" altLang="en-US" sz="2000" dirty="0">
                <a:solidFill>
                  <a:srgbClr val="0000FF"/>
                </a:solidFill>
              </a:rPr>
              <a:t>			S-&gt;value--; </a:t>
            </a:r>
          </a:p>
          <a:p>
            <a:pPr>
              <a:lnSpc>
                <a:spcPct val="100000"/>
              </a:lnSpc>
              <a:spcBef>
                <a:spcPts val="0"/>
              </a:spcBef>
              <a:buFont typeface="Monotype Sorts" pitchFamily="2" charset="2"/>
              <a:buNone/>
            </a:pPr>
            <a:r>
              <a:rPr lang="en-US" altLang="en-US" sz="2000" dirty="0">
                <a:solidFill>
                  <a:srgbClr val="0000FF"/>
                </a:solidFill>
              </a:rPr>
              <a:t>			if (S-&gt;value &lt; 0) { </a:t>
            </a:r>
          </a:p>
          <a:p>
            <a:pPr>
              <a:lnSpc>
                <a:spcPct val="100000"/>
              </a:lnSpc>
              <a:spcBef>
                <a:spcPts val="0"/>
              </a:spcBef>
              <a:buFont typeface="Monotype Sorts" pitchFamily="2" charset="2"/>
              <a:buNone/>
            </a:pPr>
            <a:r>
              <a:rPr lang="en-US" altLang="en-US" sz="2000" dirty="0">
                <a:solidFill>
                  <a:srgbClr val="0000FF"/>
                </a:solidFill>
              </a:rPr>
              <a:t>				add this process to S-&gt;list; </a:t>
            </a:r>
          </a:p>
          <a:p>
            <a:pPr>
              <a:lnSpc>
                <a:spcPct val="100000"/>
              </a:lnSpc>
              <a:spcBef>
                <a:spcPts val="0"/>
              </a:spcBef>
              <a:buFont typeface="Monotype Sorts" pitchFamily="2" charset="2"/>
              <a:buNone/>
            </a:pPr>
            <a:r>
              <a:rPr lang="en-US" altLang="en-US" sz="2000" dirty="0">
                <a:solidFill>
                  <a:srgbClr val="0000FF"/>
                </a:solidFill>
              </a:rPr>
              <a:t>				block(); </a:t>
            </a:r>
          </a:p>
          <a:p>
            <a:pPr>
              <a:lnSpc>
                <a:spcPct val="100000"/>
              </a:lnSpc>
              <a:spcBef>
                <a:spcPts val="0"/>
              </a:spcBef>
              <a:buFont typeface="Monotype Sorts" pitchFamily="2" charset="2"/>
              <a:buNone/>
            </a:pPr>
            <a:r>
              <a:rPr lang="en-US" altLang="en-US" sz="2000" dirty="0">
                <a:solidFill>
                  <a:srgbClr val="0000FF"/>
                </a:solidFill>
              </a:rPr>
              <a:t>			} }</a:t>
            </a:r>
          </a:p>
          <a:p>
            <a:pPr>
              <a:lnSpc>
                <a:spcPct val="100000"/>
              </a:lnSpc>
              <a:spcBef>
                <a:spcPts val="0"/>
              </a:spcBef>
              <a:buFont typeface="Monotype Sorts" pitchFamily="2" charset="2"/>
              <a:buNone/>
            </a:pPr>
            <a:endParaRPr lang="en-US" altLang="en-US" sz="2000" dirty="0">
              <a:solidFill>
                <a:srgbClr val="0000FF"/>
              </a:solidFill>
            </a:endParaRPr>
          </a:p>
          <a:p>
            <a:pPr>
              <a:lnSpc>
                <a:spcPct val="100000"/>
              </a:lnSpc>
              <a:spcBef>
                <a:spcPts val="0"/>
              </a:spcBef>
              <a:buFont typeface="Monotype Sorts" pitchFamily="2" charset="2"/>
              <a:buNone/>
            </a:pPr>
            <a:endParaRPr lang="en-US" altLang="en-US" sz="2000" dirty="0">
              <a:solidFill>
                <a:srgbClr val="0000FF"/>
              </a:solidFill>
            </a:endParaRPr>
          </a:p>
          <a:p>
            <a:pPr>
              <a:lnSpc>
                <a:spcPct val="100000"/>
              </a:lnSpc>
              <a:spcBef>
                <a:spcPts val="0"/>
              </a:spcBef>
            </a:pPr>
            <a:r>
              <a:rPr lang="en-US" altLang="en-US" sz="2000" dirty="0"/>
              <a:t>Implementation of signal:</a:t>
            </a:r>
          </a:p>
          <a:p>
            <a:pPr>
              <a:lnSpc>
                <a:spcPct val="100000"/>
              </a:lnSpc>
              <a:spcBef>
                <a:spcPts val="0"/>
              </a:spcBef>
              <a:buFont typeface="Monotype Sorts" pitchFamily="2" charset="2"/>
              <a:buNone/>
            </a:pPr>
            <a:r>
              <a:rPr lang="en-US" altLang="en-US" sz="2000" dirty="0">
                <a:solidFill>
                  <a:srgbClr val="0000FF"/>
                </a:solidFill>
              </a:rPr>
              <a:t>		signal(semaphore *S) { </a:t>
            </a:r>
          </a:p>
          <a:p>
            <a:pPr>
              <a:lnSpc>
                <a:spcPct val="100000"/>
              </a:lnSpc>
              <a:spcBef>
                <a:spcPts val="0"/>
              </a:spcBef>
              <a:buFont typeface="Monotype Sorts" pitchFamily="2" charset="2"/>
              <a:buNone/>
            </a:pPr>
            <a:r>
              <a:rPr lang="en-US" altLang="en-US" sz="2000" dirty="0">
                <a:solidFill>
                  <a:srgbClr val="0000FF"/>
                </a:solidFill>
              </a:rPr>
              <a:t>			S-&gt;value++; </a:t>
            </a:r>
          </a:p>
          <a:p>
            <a:pPr>
              <a:lnSpc>
                <a:spcPct val="100000"/>
              </a:lnSpc>
              <a:spcBef>
                <a:spcPts val="0"/>
              </a:spcBef>
              <a:buFont typeface="Monotype Sorts" pitchFamily="2" charset="2"/>
              <a:buNone/>
            </a:pPr>
            <a:r>
              <a:rPr lang="en-US" altLang="en-US" sz="2000" dirty="0">
                <a:solidFill>
                  <a:srgbClr val="0000FF"/>
                </a:solidFill>
              </a:rPr>
              <a:t>			if (S-&gt;value &lt;= 0) { </a:t>
            </a:r>
          </a:p>
          <a:p>
            <a:pPr>
              <a:lnSpc>
                <a:spcPct val="100000"/>
              </a:lnSpc>
              <a:spcBef>
                <a:spcPts val="0"/>
              </a:spcBef>
              <a:buFont typeface="Monotype Sorts" pitchFamily="2" charset="2"/>
              <a:buNone/>
            </a:pPr>
            <a:r>
              <a:rPr lang="en-US" altLang="en-US" sz="2000" dirty="0">
                <a:solidFill>
                  <a:srgbClr val="0000FF"/>
                </a:solidFill>
              </a:rPr>
              <a:t>				remove a process P from S-&gt;list; </a:t>
            </a:r>
          </a:p>
          <a:p>
            <a:pPr>
              <a:lnSpc>
                <a:spcPct val="100000"/>
              </a:lnSpc>
              <a:spcBef>
                <a:spcPts val="0"/>
              </a:spcBef>
              <a:buFont typeface="Monotype Sorts" pitchFamily="2" charset="2"/>
              <a:buNone/>
            </a:pPr>
            <a:r>
              <a:rPr lang="en-US" altLang="en-US" sz="2000" dirty="0">
                <a:solidFill>
                  <a:srgbClr val="0000FF"/>
                </a:solidFill>
              </a:rPr>
              <a:t>				wakeup(P); </a:t>
            </a:r>
          </a:p>
          <a:p>
            <a:pPr>
              <a:lnSpc>
                <a:spcPct val="100000"/>
              </a:lnSpc>
              <a:spcBef>
                <a:spcPts val="0"/>
              </a:spcBef>
              <a:buFont typeface="Monotype Sorts" pitchFamily="2" charset="2"/>
              <a:buNone/>
            </a:pPr>
            <a:r>
              <a:rPr lang="en-US" altLang="en-US" sz="2000" dirty="0">
                <a:solidFill>
                  <a:srgbClr val="0000FF"/>
                </a:solidFill>
              </a:rPr>
              <a:t>			}} </a:t>
            </a:r>
          </a:p>
          <a:p>
            <a:pPr marL="0" indent="0">
              <a:lnSpc>
                <a:spcPct val="100000"/>
              </a:lnSpc>
              <a:spcBef>
                <a:spcPts val="0"/>
              </a:spcBef>
              <a:buNone/>
            </a:pPr>
            <a:endParaRPr lang="en-US" sz="2000" dirty="0"/>
          </a:p>
        </p:txBody>
      </p:sp>
      <p:sp>
        <p:nvSpPr>
          <p:cNvPr id="4" name="Slide Number Placeholder 3">
            <a:extLst>
              <a:ext uri="{FF2B5EF4-FFF2-40B4-BE49-F238E27FC236}">
                <a16:creationId xmlns:a16="http://schemas.microsoft.com/office/drawing/2014/main" id="{371AD570-4BD1-C643-B597-9BE4534E603B}"/>
              </a:ext>
            </a:extLst>
          </p:cNvPr>
          <p:cNvSpPr>
            <a:spLocks noGrp="1"/>
          </p:cNvSpPr>
          <p:nvPr>
            <p:ph type="sldNum" sz="quarter" idx="12"/>
          </p:nvPr>
        </p:nvSpPr>
        <p:spPr/>
        <p:txBody>
          <a:bodyPr/>
          <a:lstStyle/>
          <a:p>
            <a:fld id="{BB96D72C-4D84-184E-B9E2-1582BC31D495}" type="slidenum">
              <a:rPr lang="en-US" smtClean="0"/>
              <a:t>29</a:t>
            </a:fld>
            <a:endParaRPr lang="en-US" dirty="0"/>
          </a:p>
        </p:txBody>
      </p:sp>
      <p:sp>
        <p:nvSpPr>
          <p:cNvPr id="5" name="Right Brace 4">
            <a:extLst>
              <a:ext uri="{FF2B5EF4-FFF2-40B4-BE49-F238E27FC236}">
                <a16:creationId xmlns:a16="http://schemas.microsoft.com/office/drawing/2014/main" id="{AB6DDE85-C1A2-8F47-89D5-32FD20F901E2}"/>
              </a:ext>
            </a:extLst>
          </p:cNvPr>
          <p:cNvSpPr>
            <a:spLocks/>
          </p:cNvSpPr>
          <p:nvPr/>
        </p:nvSpPr>
        <p:spPr bwMode="auto">
          <a:xfrm>
            <a:off x="6297892" y="2168712"/>
            <a:ext cx="1022350" cy="2581275"/>
          </a:xfrm>
          <a:prstGeom prst="rightBrace">
            <a:avLst>
              <a:gd name="adj1" fmla="val 8323"/>
              <a:gd name="adj2" fmla="val 50000"/>
            </a:avLst>
          </a:prstGeom>
          <a:solidFill>
            <a:schemeClr val="bg1"/>
          </a:solidFill>
          <a:ln w="9525" algn="ctr">
            <a:solidFill>
              <a:schemeClr val="tx1"/>
            </a:solidFill>
            <a:round/>
            <a:headEnd/>
            <a:tailEnd/>
          </a:ln>
        </p:spPr>
        <p:txBody>
          <a:bodyPr wrap="none"/>
          <a:lstStyle/>
          <a:p>
            <a:endParaRPr lang="en-US" altLang="en-US"/>
          </a:p>
        </p:txBody>
      </p:sp>
      <p:sp>
        <p:nvSpPr>
          <p:cNvPr id="6" name="TextBox 5">
            <a:extLst>
              <a:ext uri="{FF2B5EF4-FFF2-40B4-BE49-F238E27FC236}">
                <a16:creationId xmlns:a16="http://schemas.microsoft.com/office/drawing/2014/main" id="{74E8764A-4A80-F946-A118-7261663811A6}"/>
              </a:ext>
            </a:extLst>
          </p:cNvPr>
          <p:cNvSpPr txBox="1">
            <a:spLocks noChangeArrowheads="1"/>
          </p:cNvSpPr>
          <p:nvPr/>
        </p:nvSpPr>
        <p:spPr bwMode="auto">
          <a:xfrm>
            <a:off x="6924955" y="3021495"/>
            <a:ext cx="150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Entry</a:t>
            </a:r>
          </a:p>
        </p:txBody>
      </p:sp>
      <p:sp>
        <p:nvSpPr>
          <p:cNvPr id="7" name="TextBox 1">
            <a:extLst>
              <a:ext uri="{FF2B5EF4-FFF2-40B4-BE49-F238E27FC236}">
                <a16:creationId xmlns:a16="http://schemas.microsoft.com/office/drawing/2014/main" id="{356A9EF9-B38F-AB49-A3AF-8C69DF8C8AAB}"/>
              </a:ext>
            </a:extLst>
          </p:cNvPr>
          <p:cNvSpPr txBox="1">
            <a:spLocks noChangeArrowheads="1"/>
          </p:cNvSpPr>
          <p:nvPr/>
        </p:nvSpPr>
        <p:spPr bwMode="auto">
          <a:xfrm>
            <a:off x="7678223" y="2767430"/>
            <a:ext cx="38859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Arial MT"/>
              </a:rPr>
              <a:t>Semaphore value –</a:t>
            </a:r>
            <a:r>
              <a:rPr lang="en-US" altLang="en-US" sz="2000" dirty="0" err="1">
                <a:latin typeface="Arial MT"/>
              </a:rPr>
              <a:t>ve</a:t>
            </a:r>
            <a:r>
              <a:rPr lang="en-US" altLang="en-US" sz="2000" dirty="0">
                <a:latin typeface="Arial MT"/>
              </a:rPr>
              <a:t>  indicates the processes waiting to acquire that semaphore</a:t>
            </a:r>
          </a:p>
        </p:txBody>
      </p:sp>
      <p:sp>
        <p:nvSpPr>
          <p:cNvPr id="8" name="Right Brace 6">
            <a:extLst>
              <a:ext uri="{FF2B5EF4-FFF2-40B4-BE49-F238E27FC236}">
                <a16:creationId xmlns:a16="http://schemas.microsoft.com/office/drawing/2014/main" id="{E0FCF11E-1652-2C42-927D-639C8610749E}"/>
              </a:ext>
            </a:extLst>
          </p:cNvPr>
          <p:cNvSpPr>
            <a:spLocks/>
          </p:cNvSpPr>
          <p:nvPr/>
        </p:nvSpPr>
        <p:spPr bwMode="auto">
          <a:xfrm>
            <a:off x="6450292" y="4922838"/>
            <a:ext cx="717550" cy="2511425"/>
          </a:xfrm>
          <a:prstGeom prst="rightBrace">
            <a:avLst>
              <a:gd name="adj1" fmla="val 8329"/>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a:p>
        </p:txBody>
      </p:sp>
      <p:sp>
        <p:nvSpPr>
          <p:cNvPr id="9" name="TextBox 1">
            <a:extLst>
              <a:ext uri="{FF2B5EF4-FFF2-40B4-BE49-F238E27FC236}">
                <a16:creationId xmlns:a16="http://schemas.microsoft.com/office/drawing/2014/main" id="{B1C1F4F5-C447-1D47-8187-A12F7261F7D8}"/>
              </a:ext>
            </a:extLst>
          </p:cNvPr>
          <p:cNvSpPr txBox="1">
            <a:spLocks noChangeArrowheads="1"/>
          </p:cNvSpPr>
          <p:nvPr/>
        </p:nvSpPr>
        <p:spPr bwMode="auto">
          <a:xfrm>
            <a:off x="7678223" y="5699592"/>
            <a:ext cx="38859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Arial MT"/>
              </a:rPr>
              <a:t>Put the processes from the blocked list to ready queue</a:t>
            </a:r>
          </a:p>
        </p:txBody>
      </p:sp>
      <p:sp>
        <p:nvSpPr>
          <p:cNvPr id="10" name="TextBox 9">
            <a:extLst>
              <a:ext uri="{FF2B5EF4-FFF2-40B4-BE49-F238E27FC236}">
                <a16:creationId xmlns:a16="http://schemas.microsoft.com/office/drawing/2014/main" id="{AE56D2AC-99F3-6640-BFB6-91EC4562FB87}"/>
              </a:ext>
            </a:extLst>
          </p:cNvPr>
          <p:cNvSpPr txBox="1">
            <a:spLocks noChangeArrowheads="1"/>
          </p:cNvSpPr>
          <p:nvPr/>
        </p:nvSpPr>
        <p:spPr bwMode="auto">
          <a:xfrm>
            <a:off x="7095097" y="5994400"/>
            <a:ext cx="1506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Exit</a:t>
            </a:r>
          </a:p>
        </p:txBody>
      </p:sp>
    </p:spTree>
    <p:extLst>
      <p:ext uri="{BB962C8B-B14F-4D97-AF65-F5344CB8AC3E}">
        <p14:creationId xmlns:p14="http://schemas.microsoft.com/office/powerpoint/2010/main" val="3578179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5853" y="822841"/>
            <a:ext cx="4933315" cy="622222"/>
          </a:xfrm>
          <a:prstGeom prst="rect">
            <a:avLst/>
          </a:prstGeom>
        </p:spPr>
        <p:txBody>
          <a:bodyPr vert="horz" wrap="square" lIns="0" tIns="12700" rIns="0" bIns="0" rtlCol="0" anchor="ctr">
            <a:spAutoFit/>
          </a:bodyPr>
          <a:lstStyle/>
          <a:p>
            <a:r>
              <a:rPr dirty="0">
                <a:solidFill>
                  <a:srgbClr val="0000CC"/>
                </a:solidFill>
                <a:latin typeface="Arial MT"/>
              </a:rPr>
              <a:t>Motivating Scenario</a:t>
            </a:r>
          </a:p>
        </p:txBody>
      </p:sp>
      <p:sp>
        <p:nvSpPr>
          <p:cNvPr id="10" name="object 10"/>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3</a:t>
            </a:fld>
            <a:endParaRPr dirty="0"/>
          </a:p>
        </p:txBody>
      </p:sp>
      <p:sp>
        <p:nvSpPr>
          <p:cNvPr id="3" name="object 3"/>
          <p:cNvSpPr txBox="1"/>
          <p:nvPr/>
        </p:nvSpPr>
        <p:spPr>
          <a:xfrm>
            <a:off x="2059943" y="4183039"/>
            <a:ext cx="5634355" cy="1650580"/>
          </a:xfrm>
          <a:prstGeom prst="rect">
            <a:avLst/>
          </a:prstGeom>
        </p:spPr>
        <p:txBody>
          <a:bodyPr vert="horz" wrap="square" lIns="0" tIns="115570" rIns="0" bIns="0" rtlCol="0">
            <a:spAutoFit/>
          </a:bodyPr>
          <a:lstStyle/>
          <a:p>
            <a:pPr marL="355625" indent="-342924">
              <a:spcBef>
                <a:spcPts val="910"/>
              </a:spcBef>
              <a:buChar char="•"/>
              <a:tabLst>
                <a:tab pos="354990" algn="l"/>
                <a:tab pos="355625" algn="l"/>
              </a:tabLst>
            </a:pPr>
            <a:r>
              <a:rPr sz="3201" dirty="0">
                <a:latin typeface="Arial MT"/>
                <a:cs typeface="Arial MT"/>
              </a:rPr>
              <a:t>What</a:t>
            </a:r>
            <a:r>
              <a:rPr sz="3201" spc="-30" dirty="0">
                <a:latin typeface="Arial MT"/>
                <a:cs typeface="Arial MT"/>
              </a:rPr>
              <a:t> </a:t>
            </a:r>
            <a:r>
              <a:rPr sz="3201" spc="-5" dirty="0">
                <a:latin typeface="Arial MT"/>
                <a:cs typeface="Arial MT"/>
              </a:rPr>
              <a:t>is</a:t>
            </a:r>
            <a:r>
              <a:rPr sz="3201" spc="-15" dirty="0">
                <a:latin typeface="Arial MT"/>
                <a:cs typeface="Arial MT"/>
              </a:rPr>
              <a:t> </a:t>
            </a:r>
            <a:r>
              <a:rPr sz="3201" spc="-5" dirty="0">
                <a:latin typeface="Arial MT"/>
                <a:cs typeface="Arial MT"/>
              </a:rPr>
              <a:t>the</a:t>
            </a:r>
            <a:r>
              <a:rPr sz="3201" spc="-15" dirty="0">
                <a:latin typeface="Arial MT"/>
                <a:cs typeface="Arial MT"/>
              </a:rPr>
              <a:t> </a:t>
            </a:r>
            <a:r>
              <a:rPr sz="3201" dirty="0">
                <a:latin typeface="Arial MT"/>
                <a:cs typeface="Arial MT"/>
              </a:rPr>
              <a:t>value</a:t>
            </a:r>
            <a:r>
              <a:rPr sz="3201" spc="-10" dirty="0">
                <a:latin typeface="Arial MT"/>
                <a:cs typeface="Arial MT"/>
              </a:rPr>
              <a:t> </a:t>
            </a:r>
            <a:r>
              <a:rPr sz="3201" dirty="0">
                <a:latin typeface="Arial MT"/>
                <a:cs typeface="Arial MT"/>
              </a:rPr>
              <a:t>of</a:t>
            </a:r>
            <a:r>
              <a:rPr sz="3201" spc="-30" dirty="0">
                <a:latin typeface="Arial MT"/>
                <a:cs typeface="Arial MT"/>
              </a:rPr>
              <a:t> </a:t>
            </a:r>
            <a:r>
              <a:rPr sz="3201" dirty="0">
                <a:latin typeface="Arial MT"/>
                <a:cs typeface="Arial MT"/>
              </a:rPr>
              <a:t>counter?</a:t>
            </a:r>
          </a:p>
          <a:p>
            <a:pPr marL="755703" lvl="1" indent="-285770">
              <a:spcBef>
                <a:spcPts val="710"/>
              </a:spcBef>
              <a:buChar char="–"/>
              <a:tabLst>
                <a:tab pos="755703" algn="l"/>
              </a:tabLst>
            </a:pPr>
            <a:r>
              <a:rPr sz="2800" spc="-10" dirty="0">
                <a:latin typeface="Arial MT"/>
                <a:cs typeface="Arial MT"/>
              </a:rPr>
              <a:t>expected</a:t>
            </a:r>
            <a:r>
              <a:rPr sz="2800" spc="-20" dirty="0">
                <a:latin typeface="Arial MT"/>
                <a:cs typeface="Arial MT"/>
              </a:rPr>
              <a:t> </a:t>
            </a:r>
            <a:r>
              <a:rPr sz="2800" dirty="0">
                <a:latin typeface="Arial MT"/>
                <a:cs typeface="Arial MT"/>
              </a:rPr>
              <a:t>to</a:t>
            </a:r>
            <a:r>
              <a:rPr sz="2800" spc="-20" dirty="0">
                <a:latin typeface="Arial MT"/>
                <a:cs typeface="Arial MT"/>
              </a:rPr>
              <a:t> </a:t>
            </a:r>
            <a:r>
              <a:rPr sz="2800" spc="-5" dirty="0">
                <a:latin typeface="Arial MT"/>
                <a:cs typeface="Arial MT"/>
              </a:rPr>
              <a:t>be</a:t>
            </a:r>
            <a:r>
              <a:rPr sz="2800" spc="-20" dirty="0">
                <a:latin typeface="Arial MT"/>
                <a:cs typeface="Arial MT"/>
              </a:rPr>
              <a:t> </a:t>
            </a:r>
            <a:r>
              <a:rPr sz="2800" dirty="0">
                <a:latin typeface="Arial MT"/>
                <a:cs typeface="Arial MT"/>
              </a:rPr>
              <a:t>5</a:t>
            </a:r>
          </a:p>
          <a:p>
            <a:pPr marL="755703" lvl="1" indent="-285770">
              <a:spcBef>
                <a:spcPts val="710"/>
              </a:spcBef>
              <a:buChar char="–"/>
              <a:tabLst>
                <a:tab pos="755703" algn="l"/>
              </a:tabLst>
            </a:pPr>
            <a:r>
              <a:rPr sz="2800" spc="-5" dirty="0">
                <a:latin typeface="Arial MT"/>
                <a:cs typeface="Arial MT"/>
              </a:rPr>
              <a:t>but</a:t>
            </a:r>
            <a:r>
              <a:rPr sz="2800" spc="-15" dirty="0">
                <a:latin typeface="Arial MT"/>
                <a:cs typeface="Arial MT"/>
              </a:rPr>
              <a:t> </a:t>
            </a:r>
            <a:r>
              <a:rPr sz="2800" dirty="0">
                <a:latin typeface="Arial MT"/>
                <a:cs typeface="Arial MT"/>
              </a:rPr>
              <a:t>could</a:t>
            </a:r>
            <a:r>
              <a:rPr sz="2800" spc="-10" dirty="0">
                <a:latin typeface="Arial MT"/>
                <a:cs typeface="Arial MT"/>
              </a:rPr>
              <a:t> </a:t>
            </a:r>
            <a:r>
              <a:rPr sz="2800" spc="-5" dirty="0">
                <a:latin typeface="Arial MT"/>
                <a:cs typeface="Arial MT"/>
              </a:rPr>
              <a:t>also</a:t>
            </a:r>
            <a:r>
              <a:rPr sz="2800" spc="-10" dirty="0">
                <a:latin typeface="Arial MT"/>
                <a:cs typeface="Arial MT"/>
              </a:rPr>
              <a:t> </a:t>
            </a:r>
            <a:r>
              <a:rPr sz="2800" spc="-5" dirty="0">
                <a:latin typeface="Arial MT"/>
                <a:cs typeface="Arial MT"/>
              </a:rPr>
              <a:t>be</a:t>
            </a:r>
            <a:r>
              <a:rPr sz="2800" spc="-10" dirty="0">
                <a:latin typeface="Arial MT"/>
                <a:cs typeface="Arial MT"/>
              </a:rPr>
              <a:t> </a:t>
            </a:r>
            <a:r>
              <a:rPr sz="2800" dirty="0">
                <a:latin typeface="Arial MT"/>
                <a:cs typeface="Arial MT"/>
              </a:rPr>
              <a:t>4</a:t>
            </a:r>
            <a:r>
              <a:rPr sz="2800" spc="-15" dirty="0">
                <a:latin typeface="Arial MT"/>
                <a:cs typeface="Arial MT"/>
              </a:rPr>
              <a:t> </a:t>
            </a:r>
            <a:r>
              <a:rPr sz="2800" dirty="0">
                <a:latin typeface="Arial MT"/>
                <a:cs typeface="Arial MT"/>
              </a:rPr>
              <a:t>and</a:t>
            </a:r>
            <a:r>
              <a:rPr sz="2800" spc="-15" dirty="0">
                <a:latin typeface="Arial MT"/>
                <a:cs typeface="Arial MT"/>
              </a:rPr>
              <a:t> </a:t>
            </a:r>
            <a:r>
              <a:rPr sz="2800" dirty="0">
                <a:latin typeface="Arial MT"/>
                <a:cs typeface="Arial MT"/>
              </a:rPr>
              <a:t>6</a:t>
            </a:r>
          </a:p>
        </p:txBody>
      </p:sp>
      <p:sp>
        <p:nvSpPr>
          <p:cNvPr id="4" name="object 4"/>
          <p:cNvSpPr txBox="1"/>
          <p:nvPr/>
        </p:nvSpPr>
        <p:spPr>
          <a:xfrm>
            <a:off x="2362200" y="2269332"/>
            <a:ext cx="1524000" cy="1708160"/>
          </a:xfrm>
          <a:prstGeom prst="rect">
            <a:avLst/>
          </a:prstGeom>
          <a:ln w="28393">
            <a:solidFill>
              <a:srgbClr val="006FBF"/>
            </a:solidFill>
          </a:ln>
        </p:spPr>
        <p:txBody>
          <a:bodyPr vert="horz" wrap="square" lIns="0" tIns="45720" rIns="0" bIns="0" rtlCol="0">
            <a:spAutoFit/>
          </a:bodyPr>
          <a:lstStyle/>
          <a:p>
            <a:pPr marL="89542">
              <a:spcBef>
                <a:spcPts val="360"/>
              </a:spcBef>
            </a:pPr>
            <a:r>
              <a:rPr dirty="0">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marR="398173" indent="191784"/>
            <a:r>
              <a:rPr dirty="0">
                <a:latin typeface="Arial MT"/>
                <a:cs typeface="Arial MT"/>
              </a:rPr>
              <a:t>* </a:t>
            </a:r>
            <a:r>
              <a:rPr spc="5" dirty="0">
                <a:latin typeface="Arial MT"/>
                <a:cs typeface="Arial MT"/>
              </a:rPr>
              <a:t> </a:t>
            </a:r>
            <a:r>
              <a:rPr dirty="0">
                <a:latin typeface="Arial MT"/>
                <a:cs typeface="Arial MT"/>
              </a:rPr>
              <a:t>c</a:t>
            </a:r>
            <a:r>
              <a:rPr spc="-15" dirty="0">
                <a:latin typeface="Arial MT"/>
                <a:cs typeface="Arial MT"/>
              </a:rPr>
              <a:t>o</a:t>
            </a:r>
            <a:r>
              <a:rPr spc="-5" dirty="0">
                <a:latin typeface="Arial MT"/>
                <a:cs typeface="Arial MT"/>
              </a:rPr>
              <a:t>unte</a:t>
            </a:r>
            <a:r>
              <a:rPr spc="-10" dirty="0">
                <a:latin typeface="Arial MT"/>
                <a:cs typeface="Arial MT"/>
              </a:rPr>
              <a:t>r</a:t>
            </a:r>
            <a:r>
              <a:rPr spc="5" dirty="0">
                <a:latin typeface="Arial MT"/>
                <a:cs typeface="Arial MT"/>
              </a:rPr>
              <a:t>+</a:t>
            </a:r>
            <a:r>
              <a:rPr dirty="0">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a:r>
              <a:rPr dirty="0">
                <a:latin typeface="Arial MT"/>
                <a:cs typeface="Arial MT"/>
              </a:rPr>
              <a:t>}</a:t>
            </a:r>
            <a:endParaRPr>
              <a:latin typeface="Arial MT"/>
              <a:cs typeface="Arial MT"/>
            </a:endParaRPr>
          </a:p>
        </p:txBody>
      </p:sp>
      <p:sp>
        <p:nvSpPr>
          <p:cNvPr id="5" name="object 5"/>
          <p:cNvSpPr txBox="1"/>
          <p:nvPr/>
        </p:nvSpPr>
        <p:spPr>
          <a:xfrm>
            <a:off x="8077200" y="2345531"/>
            <a:ext cx="1524000" cy="1709442"/>
          </a:xfrm>
          <a:prstGeom prst="rect">
            <a:avLst/>
          </a:prstGeom>
          <a:ln w="28393">
            <a:solidFill>
              <a:srgbClr val="00AF4F"/>
            </a:solidFill>
          </a:ln>
        </p:spPr>
        <p:txBody>
          <a:bodyPr vert="horz" wrap="square" lIns="0" tIns="46990" rIns="0" bIns="0" rtlCol="0">
            <a:spAutoFit/>
          </a:bodyPr>
          <a:lstStyle/>
          <a:p>
            <a:pPr marL="90177">
              <a:spcBef>
                <a:spcPts val="370"/>
              </a:spcBef>
            </a:pP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marR="512481" indent="128279"/>
            <a:r>
              <a:rPr dirty="0">
                <a:latin typeface="Arial MT"/>
                <a:cs typeface="Arial MT"/>
              </a:rPr>
              <a:t>* </a:t>
            </a:r>
            <a:r>
              <a:rPr spc="5" dirty="0">
                <a:latin typeface="Arial MT"/>
                <a:cs typeface="Arial MT"/>
              </a:rPr>
              <a:t> </a:t>
            </a:r>
            <a:r>
              <a:rPr dirty="0">
                <a:latin typeface="Arial MT"/>
                <a:cs typeface="Arial MT"/>
              </a:rPr>
              <a:t>c</a:t>
            </a:r>
            <a:r>
              <a:rPr spc="-15" dirty="0">
                <a:latin typeface="Arial MT"/>
                <a:cs typeface="Arial MT"/>
              </a:rPr>
              <a:t>o</a:t>
            </a:r>
            <a:r>
              <a:rPr spc="-5" dirty="0">
                <a:latin typeface="Arial MT"/>
                <a:cs typeface="Arial MT"/>
              </a:rPr>
              <a:t>unte</a:t>
            </a:r>
            <a:r>
              <a:rPr spc="-10" dirty="0">
                <a:latin typeface="Arial MT"/>
                <a:cs typeface="Arial MT"/>
              </a:rPr>
              <a:t>r</a:t>
            </a:r>
            <a:r>
              <a:rPr spc="5" dirty="0">
                <a:latin typeface="Arial MT"/>
                <a:cs typeface="Arial MT"/>
              </a:rPr>
              <a:t>-</a:t>
            </a: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a:r>
              <a:rPr dirty="0">
                <a:latin typeface="Arial MT"/>
                <a:cs typeface="Arial MT"/>
              </a:rPr>
              <a:t>}</a:t>
            </a:r>
            <a:endParaRPr>
              <a:latin typeface="Arial MT"/>
              <a:cs typeface="Arial MT"/>
            </a:endParaRPr>
          </a:p>
        </p:txBody>
      </p:sp>
      <p:sp>
        <p:nvSpPr>
          <p:cNvPr id="6" name="object 6"/>
          <p:cNvSpPr txBox="1"/>
          <p:nvPr/>
        </p:nvSpPr>
        <p:spPr>
          <a:xfrm>
            <a:off x="2438401" y="1998823"/>
            <a:ext cx="1065530" cy="289823"/>
          </a:xfrm>
          <a:prstGeom prst="rect">
            <a:avLst/>
          </a:prstGeom>
        </p:spPr>
        <p:txBody>
          <a:bodyPr vert="horz" wrap="square" lIns="0" tIns="12700" rIns="0" bIns="0" rtlCol="0">
            <a:spAutoFit/>
          </a:bodyPr>
          <a:lstStyle/>
          <a:p>
            <a:pPr marL="12701">
              <a:spcBef>
                <a:spcPts val="100"/>
              </a:spcBef>
            </a:pPr>
            <a:r>
              <a:rPr spc="-5" dirty="0">
                <a:solidFill>
                  <a:srgbClr val="3333FF"/>
                </a:solidFill>
                <a:latin typeface="Arial MT"/>
                <a:cs typeface="Arial MT"/>
              </a:rPr>
              <a:t>program</a:t>
            </a:r>
            <a:r>
              <a:rPr spc="-85" dirty="0">
                <a:solidFill>
                  <a:srgbClr val="3333FF"/>
                </a:solidFill>
                <a:latin typeface="Arial MT"/>
                <a:cs typeface="Arial MT"/>
              </a:rPr>
              <a:t> </a:t>
            </a:r>
            <a:r>
              <a:rPr dirty="0">
                <a:latin typeface="Arial MT"/>
                <a:cs typeface="Arial MT"/>
              </a:rPr>
              <a:t>0</a:t>
            </a:r>
            <a:endParaRPr>
              <a:latin typeface="Arial MT"/>
              <a:cs typeface="Arial MT"/>
            </a:endParaRPr>
          </a:p>
        </p:txBody>
      </p:sp>
      <p:sp>
        <p:nvSpPr>
          <p:cNvPr id="7" name="object 7"/>
          <p:cNvSpPr txBox="1"/>
          <p:nvPr/>
        </p:nvSpPr>
        <p:spPr>
          <a:xfrm>
            <a:off x="8153403" y="2073753"/>
            <a:ext cx="1066165" cy="289823"/>
          </a:xfrm>
          <a:prstGeom prst="rect">
            <a:avLst/>
          </a:prstGeom>
        </p:spPr>
        <p:txBody>
          <a:bodyPr vert="horz" wrap="square" lIns="0" tIns="12700" rIns="0" bIns="0" rtlCol="0">
            <a:spAutoFit/>
          </a:bodyPr>
          <a:lstStyle/>
          <a:p>
            <a:pPr marL="12701">
              <a:spcBef>
                <a:spcPts val="100"/>
              </a:spcBef>
            </a:pPr>
            <a:r>
              <a:rPr spc="-5" dirty="0">
                <a:solidFill>
                  <a:srgbClr val="00AF4F"/>
                </a:solidFill>
                <a:latin typeface="Arial MT"/>
                <a:cs typeface="Arial MT"/>
              </a:rPr>
              <a:t>program</a:t>
            </a:r>
            <a:r>
              <a:rPr spc="-85" dirty="0">
                <a:solidFill>
                  <a:srgbClr val="00AF4F"/>
                </a:solidFill>
                <a:latin typeface="Arial MT"/>
                <a:cs typeface="Arial MT"/>
              </a:rPr>
              <a:t> </a:t>
            </a:r>
            <a:r>
              <a:rPr dirty="0">
                <a:solidFill>
                  <a:srgbClr val="00AF4F"/>
                </a:solidFill>
                <a:latin typeface="Arial MT"/>
                <a:cs typeface="Arial MT"/>
              </a:rPr>
              <a:t>1</a:t>
            </a:r>
            <a:endParaRPr>
              <a:latin typeface="Arial MT"/>
              <a:cs typeface="Arial MT"/>
            </a:endParaRPr>
          </a:p>
        </p:txBody>
      </p:sp>
      <p:sp>
        <p:nvSpPr>
          <p:cNvPr id="8" name="object 8"/>
          <p:cNvSpPr txBox="1"/>
          <p:nvPr/>
        </p:nvSpPr>
        <p:spPr>
          <a:xfrm>
            <a:off x="5029200" y="1964532"/>
            <a:ext cx="1752600" cy="324448"/>
          </a:xfrm>
          <a:prstGeom prst="rect">
            <a:avLst/>
          </a:prstGeom>
          <a:ln w="28393">
            <a:solidFill>
              <a:srgbClr val="00AFEF"/>
            </a:solidFill>
          </a:ln>
        </p:spPr>
        <p:txBody>
          <a:bodyPr vert="horz" wrap="square" lIns="0" tIns="46990" rIns="0" bIns="0" rtlCol="0">
            <a:spAutoFit/>
          </a:bodyPr>
          <a:lstStyle/>
          <a:p>
            <a:pPr marL="90177">
              <a:spcBef>
                <a:spcPts val="370"/>
              </a:spcBef>
            </a:pPr>
            <a:r>
              <a:rPr spc="-10" dirty="0">
                <a:latin typeface="Arial MT"/>
                <a:cs typeface="Arial MT"/>
              </a:rPr>
              <a:t>int</a:t>
            </a:r>
            <a:r>
              <a:rPr spc="-40" dirty="0">
                <a:latin typeface="Arial MT"/>
                <a:cs typeface="Arial MT"/>
              </a:rPr>
              <a:t> </a:t>
            </a:r>
            <a:r>
              <a:rPr spc="-5" dirty="0">
                <a:latin typeface="Arial MT"/>
                <a:cs typeface="Arial MT"/>
              </a:rPr>
              <a:t>counter=5;</a:t>
            </a:r>
            <a:endParaRPr>
              <a:latin typeface="Arial MT"/>
              <a:cs typeface="Arial MT"/>
            </a:endParaRPr>
          </a:p>
        </p:txBody>
      </p:sp>
      <p:sp>
        <p:nvSpPr>
          <p:cNvPr id="9" name="object 9"/>
          <p:cNvSpPr txBox="1"/>
          <p:nvPr/>
        </p:nvSpPr>
        <p:spPr>
          <a:xfrm>
            <a:off x="5030471" y="1704183"/>
            <a:ext cx="162179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Shared</a:t>
            </a:r>
            <a:r>
              <a:rPr spc="-80" dirty="0">
                <a:latin typeface="Arial MT"/>
                <a:cs typeface="Arial MT"/>
              </a:rPr>
              <a:t> </a:t>
            </a:r>
            <a:r>
              <a:rPr spc="-5" dirty="0">
                <a:latin typeface="Arial MT"/>
                <a:cs typeface="Arial MT"/>
              </a:rPr>
              <a:t>variable</a:t>
            </a:r>
            <a:endParaRPr>
              <a:latin typeface="Arial MT"/>
              <a:cs typeface="Arial MT"/>
            </a:endParaRPr>
          </a:p>
        </p:txBody>
      </p:sp>
      <p:sp>
        <p:nvSpPr>
          <p:cNvPr id="11" name="Rectangle 10">
            <a:extLst>
              <a:ext uri="{FF2B5EF4-FFF2-40B4-BE49-F238E27FC236}">
                <a16:creationId xmlns:a16="http://schemas.microsoft.com/office/drawing/2014/main" id="{0FC5EC0D-D91A-F64E-A5EC-1E512DC11147}"/>
              </a:ext>
            </a:extLst>
          </p:cNvPr>
          <p:cNvSpPr/>
          <p:nvPr/>
        </p:nvSpPr>
        <p:spPr>
          <a:xfrm>
            <a:off x="88515" y="6686651"/>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F6D1-4497-F043-B0BB-B69305202E29}"/>
              </a:ext>
            </a:extLst>
          </p:cNvPr>
          <p:cNvSpPr>
            <a:spLocks noGrp="1"/>
          </p:cNvSpPr>
          <p:nvPr>
            <p:ph type="title"/>
          </p:nvPr>
        </p:nvSpPr>
        <p:spPr>
          <a:xfrm>
            <a:off x="838200" y="0"/>
            <a:ext cx="10515600" cy="1436947"/>
          </a:xfrm>
        </p:spPr>
        <p:txBody>
          <a:bodyPr/>
          <a:lstStyle/>
          <a:p>
            <a:r>
              <a:rPr lang="en-US" altLang="en-US" dirty="0"/>
              <a:t>Deadlock and Starvation</a:t>
            </a:r>
            <a:endParaRPr lang="en-US" dirty="0"/>
          </a:p>
        </p:txBody>
      </p:sp>
      <p:sp>
        <p:nvSpPr>
          <p:cNvPr id="4" name="Slide Number Placeholder 3">
            <a:extLst>
              <a:ext uri="{FF2B5EF4-FFF2-40B4-BE49-F238E27FC236}">
                <a16:creationId xmlns:a16="http://schemas.microsoft.com/office/drawing/2014/main" id="{2D77F7D2-11A1-7743-8E51-D90676924E80}"/>
              </a:ext>
            </a:extLst>
          </p:cNvPr>
          <p:cNvSpPr>
            <a:spLocks noGrp="1"/>
          </p:cNvSpPr>
          <p:nvPr>
            <p:ph type="sldNum" sz="quarter" idx="12"/>
          </p:nvPr>
        </p:nvSpPr>
        <p:spPr/>
        <p:txBody>
          <a:bodyPr/>
          <a:lstStyle/>
          <a:p>
            <a:fld id="{BB96D72C-4D84-184E-B9E2-1582BC31D495}" type="slidenum">
              <a:rPr lang="en-US" smtClean="0"/>
              <a:t>30</a:t>
            </a:fld>
            <a:endParaRPr lang="en-US" dirty="0"/>
          </a:p>
        </p:txBody>
      </p:sp>
      <p:sp>
        <p:nvSpPr>
          <p:cNvPr id="5" name="Rectangle 3">
            <a:extLst>
              <a:ext uri="{FF2B5EF4-FFF2-40B4-BE49-F238E27FC236}">
                <a16:creationId xmlns:a16="http://schemas.microsoft.com/office/drawing/2014/main" id="{C0EA72F6-3A15-4C42-8A08-E58A9397EC9C}"/>
              </a:ext>
            </a:extLst>
          </p:cNvPr>
          <p:cNvSpPr txBox="1">
            <a:spLocks noChangeArrowheads="1"/>
          </p:cNvSpPr>
          <p:nvPr/>
        </p:nvSpPr>
        <p:spPr>
          <a:xfrm>
            <a:off x="277585" y="947057"/>
            <a:ext cx="11348838" cy="648720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lang="en-GB" sz="2400" kern="1200" dirty="0" smtClean="0">
                <a:solidFill>
                  <a:schemeClr val="tx1"/>
                </a:solidFill>
                <a:latin typeface="Arial M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en-US" sz="2000" kern="1200" dirty="0">
                <a:solidFill>
                  <a:schemeClr val="tx1"/>
                </a:solidFill>
                <a:latin typeface="Arial M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tabLst>
                <a:tab pos="2695575" algn="ctr"/>
                <a:tab pos="6530975" algn="ctr"/>
              </a:tabLst>
            </a:pPr>
            <a:r>
              <a:rPr lang="en-US" altLang="en-US" b="1" dirty="0">
                <a:solidFill>
                  <a:srgbClr val="3366FF"/>
                </a:solidFill>
              </a:rPr>
              <a:t>Deadlock </a:t>
            </a:r>
            <a:r>
              <a:rPr lang="en-US" altLang="en-US" dirty="0"/>
              <a:t>– two or more processes are waiting indefinitely for an event that can be caused by only one of the waiting processes</a:t>
            </a:r>
          </a:p>
          <a:p>
            <a:pPr>
              <a:lnSpc>
                <a:spcPct val="90000"/>
              </a:lnSpc>
              <a:tabLst>
                <a:tab pos="2695575" algn="ctr"/>
                <a:tab pos="6530975" algn="ctr"/>
              </a:tabLst>
            </a:pPr>
            <a:r>
              <a:rPr lang="en-US" altLang="en-US" dirty="0"/>
              <a:t>Let </a:t>
            </a:r>
            <a:r>
              <a:rPr lang="en-US" altLang="en-US" sz="2300" dirty="0">
                <a:solidFill>
                  <a:srgbClr val="0000FF"/>
                </a:solidFill>
              </a:rPr>
              <a:t>S</a:t>
            </a:r>
            <a:r>
              <a:rPr lang="en-US" altLang="en-US" dirty="0"/>
              <a:t> and </a:t>
            </a:r>
            <a:r>
              <a:rPr lang="en-US" altLang="en-US" sz="2300" dirty="0">
                <a:solidFill>
                  <a:srgbClr val="0000FF"/>
                </a:solidFill>
              </a:rPr>
              <a:t>Q</a:t>
            </a:r>
            <a:r>
              <a:rPr lang="en-US" altLang="en-US" dirty="0"/>
              <a:t> be two semaphores initialized to 1</a:t>
            </a:r>
          </a:p>
          <a:p>
            <a:pPr>
              <a:lnSpc>
                <a:spcPct val="90000"/>
              </a:lnSpc>
              <a:buFont typeface="Monotype Sorts" pitchFamily="2" charset="2"/>
              <a:buNone/>
              <a:tabLst>
                <a:tab pos="2695575" algn="ctr"/>
                <a:tab pos="6530975" algn="ctr"/>
              </a:tabLst>
            </a:pPr>
            <a:r>
              <a:rPr lang="en-US" altLang="en-US" i="1" dirty="0"/>
              <a:t>		        </a:t>
            </a:r>
            <a:r>
              <a:rPr lang="en-US" altLang="en-US" i="1" dirty="0">
                <a:solidFill>
                  <a:srgbClr val="0000FF"/>
                </a:solidFill>
              </a:rPr>
              <a:t>P</a:t>
            </a:r>
            <a:r>
              <a:rPr lang="en-US" altLang="en-US" baseline="-25000" dirty="0">
                <a:solidFill>
                  <a:srgbClr val="0000FF"/>
                </a:solidFill>
              </a:rPr>
              <a:t>0</a:t>
            </a:r>
            <a:r>
              <a:rPr lang="en-US" altLang="en-US" dirty="0">
                <a:solidFill>
                  <a:srgbClr val="0000FF"/>
                </a:solidFill>
              </a:rPr>
              <a:t>	                            </a:t>
            </a:r>
            <a:r>
              <a:rPr lang="en-US" altLang="en-US" i="1" dirty="0">
                <a:solidFill>
                  <a:srgbClr val="0000FF"/>
                </a:solidFill>
              </a:rPr>
              <a:t>P</a:t>
            </a:r>
            <a:r>
              <a:rPr lang="en-US" altLang="en-US" baseline="-25000" dirty="0">
                <a:solidFill>
                  <a:srgbClr val="0000FF"/>
                </a:solidFill>
              </a:rPr>
              <a:t>1</a:t>
            </a:r>
          </a:p>
          <a:p>
            <a:pPr>
              <a:lnSpc>
                <a:spcPct val="90000"/>
              </a:lnSpc>
              <a:buFont typeface="Monotype Sorts" pitchFamily="2" charset="2"/>
              <a:buNone/>
              <a:tabLst>
                <a:tab pos="2695575" algn="ctr"/>
                <a:tab pos="6530975" algn="ctr"/>
              </a:tabLst>
            </a:pPr>
            <a:r>
              <a:rPr lang="en-US" altLang="en-US" dirty="0">
                <a:solidFill>
                  <a:srgbClr val="0000FF"/>
                </a:solidFill>
              </a:rPr>
              <a:t>		     </a:t>
            </a:r>
            <a:r>
              <a:rPr lang="en-US" altLang="en-US" sz="2300" dirty="0">
                <a:solidFill>
                  <a:srgbClr val="0000FF"/>
                </a:solidFill>
              </a:rPr>
              <a:t>wait (S); 	                                   wait (Q);</a:t>
            </a:r>
          </a:p>
          <a:p>
            <a:pPr>
              <a:lnSpc>
                <a:spcPct val="90000"/>
              </a:lnSpc>
              <a:buFont typeface="Monotype Sorts" pitchFamily="2" charset="2"/>
              <a:buNone/>
              <a:tabLst>
                <a:tab pos="2695575" algn="ctr"/>
                <a:tab pos="6530975" algn="ctr"/>
              </a:tabLst>
            </a:pPr>
            <a:r>
              <a:rPr lang="en-US" altLang="en-US" sz="2300" dirty="0">
                <a:solidFill>
                  <a:srgbClr val="0000FF"/>
                </a:solidFill>
              </a:rPr>
              <a:t>		     wait (Q); 	                                   wait (S);</a:t>
            </a:r>
          </a:p>
          <a:p>
            <a:pPr>
              <a:lnSpc>
                <a:spcPct val="90000"/>
              </a:lnSpc>
              <a:buFont typeface="Monotype Sorts" pitchFamily="2" charset="2"/>
              <a:buNone/>
              <a:tabLst>
                <a:tab pos="2695575" algn="ctr"/>
                <a:tab pos="6530975" algn="ctr"/>
              </a:tabLst>
            </a:pPr>
            <a:r>
              <a:rPr lang="en-US" altLang="en-US" sz="2300" dirty="0">
                <a:solidFill>
                  <a:srgbClr val="0000FF"/>
                </a:solidFill>
              </a:rPr>
              <a:t>		. 		.</a:t>
            </a:r>
          </a:p>
          <a:p>
            <a:pPr>
              <a:lnSpc>
                <a:spcPct val="90000"/>
              </a:lnSpc>
              <a:buFont typeface="Monotype Sorts" pitchFamily="2" charset="2"/>
              <a:buNone/>
              <a:tabLst>
                <a:tab pos="2695575" algn="ctr"/>
                <a:tab pos="6530975" algn="ctr"/>
              </a:tabLst>
            </a:pPr>
            <a:r>
              <a:rPr lang="en-US" altLang="en-US" sz="2300" dirty="0">
                <a:solidFill>
                  <a:srgbClr val="0000FF"/>
                </a:solidFill>
              </a:rPr>
              <a:t>		. 		.</a:t>
            </a:r>
          </a:p>
          <a:p>
            <a:pPr>
              <a:lnSpc>
                <a:spcPct val="90000"/>
              </a:lnSpc>
              <a:buFont typeface="Monotype Sorts" pitchFamily="2" charset="2"/>
              <a:buNone/>
              <a:tabLst>
                <a:tab pos="2695575" algn="ctr"/>
                <a:tab pos="6530975" algn="ctr"/>
              </a:tabLst>
            </a:pPr>
            <a:r>
              <a:rPr lang="en-US" altLang="en-US" sz="2300" dirty="0">
                <a:solidFill>
                  <a:srgbClr val="0000FF"/>
                </a:solidFill>
              </a:rPr>
              <a:t>		. 		.</a:t>
            </a:r>
          </a:p>
          <a:p>
            <a:pPr>
              <a:lnSpc>
                <a:spcPct val="90000"/>
              </a:lnSpc>
              <a:buFont typeface="Monotype Sorts" pitchFamily="2" charset="2"/>
              <a:buNone/>
              <a:tabLst>
                <a:tab pos="2695575" algn="ctr"/>
                <a:tab pos="6530975" algn="ctr"/>
              </a:tabLst>
            </a:pPr>
            <a:r>
              <a:rPr lang="en-US" altLang="en-US" sz="2300" dirty="0">
                <a:solidFill>
                  <a:srgbClr val="0000FF"/>
                </a:solidFill>
              </a:rPr>
              <a:t>		     signal (S); 	                                  signal (Q);</a:t>
            </a:r>
          </a:p>
          <a:p>
            <a:pPr>
              <a:lnSpc>
                <a:spcPct val="90000"/>
              </a:lnSpc>
              <a:buFont typeface="Monotype Sorts" pitchFamily="2" charset="2"/>
              <a:buNone/>
              <a:tabLst>
                <a:tab pos="2695575" algn="ctr"/>
                <a:tab pos="6530975" algn="ctr"/>
              </a:tabLst>
            </a:pPr>
            <a:r>
              <a:rPr lang="en-US" altLang="en-US" sz="2300" dirty="0">
                <a:solidFill>
                  <a:srgbClr val="0000FF"/>
                </a:solidFill>
              </a:rPr>
              <a:t>		     signal (Q); 	                                  signal (S);</a:t>
            </a:r>
          </a:p>
          <a:p>
            <a:pPr>
              <a:lnSpc>
                <a:spcPct val="90000"/>
              </a:lnSpc>
              <a:tabLst>
                <a:tab pos="2695575" algn="ctr"/>
                <a:tab pos="6530975" algn="ctr"/>
              </a:tabLst>
            </a:pPr>
            <a:r>
              <a:rPr lang="en-US" altLang="en-US" sz="2000" b="1" dirty="0">
                <a:solidFill>
                  <a:srgbClr val="3366FF"/>
                </a:solidFill>
                <a:sym typeface="MT Extra" pitchFamily="2" charset="77"/>
              </a:rPr>
              <a:t>Starvation</a:t>
            </a:r>
            <a:r>
              <a:rPr lang="en-US" altLang="en-US" sz="2000" dirty="0">
                <a:solidFill>
                  <a:srgbClr val="3366FF"/>
                </a:solidFill>
                <a:sym typeface="MT Extra" pitchFamily="2" charset="77"/>
              </a:rPr>
              <a:t> </a:t>
            </a:r>
            <a:r>
              <a:rPr lang="en-US" altLang="en-US" sz="2000" dirty="0"/>
              <a:t>– indefinite blocking  </a:t>
            </a:r>
          </a:p>
          <a:p>
            <a:pPr lvl="1">
              <a:lnSpc>
                <a:spcPct val="90000"/>
              </a:lnSpc>
              <a:tabLst>
                <a:tab pos="2695575" algn="ctr"/>
                <a:tab pos="6530975" algn="ctr"/>
              </a:tabLst>
            </a:pPr>
            <a:r>
              <a:rPr lang="en-US" altLang="en-US" dirty="0"/>
              <a:t>A process may never be removed from the semaphore queue in which it is suspended</a:t>
            </a:r>
          </a:p>
          <a:p>
            <a:pPr>
              <a:lnSpc>
                <a:spcPct val="90000"/>
              </a:lnSpc>
              <a:tabLst>
                <a:tab pos="2695575" algn="ctr"/>
                <a:tab pos="6530975" algn="ctr"/>
              </a:tabLst>
            </a:pPr>
            <a:r>
              <a:rPr lang="en-US" altLang="en-US" sz="2000" b="1" dirty="0">
                <a:solidFill>
                  <a:srgbClr val="3366FF"/>
                </a:solidFill>
              </a:rPr>
              <a:t>Priority Inversion</a:t>
            </a:r>
            <a:r>
              <a:rPr lang="en-US" altLang="en-US" sz="2000" dirty="0">
                <a:solidFill>
                  <a:srgbClr val="3366FF"/>
                </a:solidFill>
              </a:rPr>
              <a:t> </a:t>
            </a:r>
            <a:r>
              <a:rPr lang="en-US" altLang="en-US" sz="2000" dirty="0"/>
              <a:t>– Scheduling problem when lower-priority process holds a lock needed by higher-priority process(</a:t>
            </a:r>
            <a:r>
              <a:rPr lang="en-IN" dirty="0"/>
              <a:t>occurs when a high priority task is indirectly preempted by a low priority task. )</a:t>
            </a:r>
            <a:endParaRPr lang="en-US" altLang="en-US" sz="2000" dirty="0"/>
          </a:p>
          <a:p>
            <a:pPr lvl="1">
              <a:lnSpc>
                <a:spcPct val="90000"/>
              </a:lnSpc>
              <a:tabLst>
                <a:tab pos="2695575" algn="ctr"/>
                <a:tab pos="6530975" algn="ctr"/>
              </a:tabLst>
            </a:pPr>
            <a:r>
              <a:rPr lang="en-US" altLang="en-US" dirty="0"/>
              <a:t>Solved via </a:t>
            </a:r>
            <a:r>
              <a:rPr lang="en-US" altLang="en-US" b="1" dirty="0">
                <a:solidFill>
                  <a:srgbClr val="3366FF"/>
                </a:solidFill>
              </a:rPr>
              <a:t>priority-inheritance protocol</a:t>
            </a:r>
          </a:p>
        </p:txBody>
      </p:sp>
    </p:spTree>
    <p:extLst>
      <p:ext uri="{BB962C8B-B14F-4D97-AF65-F5344CB8AC3E}">
        <p14:creationId xmlns:p14="http://schemas.microsoft.com/office/powerpoint/2010/main" val="1633426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C169A-414B-B446-96B6-56C2F8436CC8}"/>
              </a:ext>
            </a:extLst>
          </p:cNvPr>
          <p:cNvSpPr>
            <a:spLocks noGrp="1"/>
          </p:cNvSpPr>
          <p:nvPr>
            <p:ph type="title"/>
          </p:nvPr>
        </p:nvSpPr>
        <p:spPr/>
        <p:txBody>
          <a:bodyPr/>
          <a:lstStyle/>
          <a:p>
            <a:r>
              <a:rPr lang="en-US" altLang="en-US" dirty="0"/>
              <a:t>Classical Problems of Synchronization</a:t>
            </a:r>
            <a:endParaRPr lang="en-US" dirty="0"/>
          </a:p>
        </p:txBody>
      </p:sp>
      <p:sp>
        <p:nvSpPr>
          <p:cNvPr id="3" name="Content Placeholder 2">
            <a:extLst>
              <a:ext uri="{FF2B5EF4-FFF2-40B4-BE49-F238E27FC236}">
                <a16:creationId xmlns:a16="http://schemas.microsoft.com/office/drawing/2014/main" id="{349FCBE3-D3B7-D241-A9F4-4475A6A2CF7F}"/>
              </a:ext>
            </a:extLst>
          </p:cNvPr>
          <p:cNvSpPr>
            <a:spLocks noGrp="1"/>
          </p:cNvSpPr>
          <p:nvPr>
            <p:ph idx="1"/>
          </p:nvPr>
        </p:nvSpPr>
        <p:spPr/>
        <p:txBody>
          <a:bodyPr/>
          <a:lstStyle/>
          <a:p>
            <a:r>
              <a:rPr lang="en-US" altLang="en-US" dirty="0"/>
              <a:t>Classical problems used to test newly-proposed synchronization schemes</a:t>
            </a:r>
          </a:p>
          <a:p>
            <a:endParaRPr lang="en-US" altLang="en-US" dirty="0"/>
          </a:p>
          <a:p>
            <a:pPr lvl="1"/>
            <a:r>
              <a:rPr lang="en-US" altLang="en-US" dirty="0"/>
              <a:t>Bounded-Buffer Problem</a:t>
            </a:r>
          </a:p>
          <a:p>
            <a:endParaRPr lang="en-US" altLang="en-US" dirty="0"/>
          </a:p>
          <a:p>
            <a:pPr lvl="1"/>
            <a:r>
              <a:rPr lang="en-US" altLang="en-US" dirty="0"/>
              <a:t>Readers and Writers Problem</a:t>
            </a:r>
          </a:p>
          <a:p>
            <a:endParaRPr lang="en-US" altLang="en-US" dirty="0"/>
          </a:p>
          <a:p>
            <a:pPr lvl="1"/>
            <a:r>
              <a:rPr lang="en-US" altLang="en-US" dirty="0"/>
              <a:t>Dining-Philosophers Problem</a:t>
            </a:r>
          </a:p>
          <a:p>
            <a:endParaRPr lang="en-US" dirty="0"/>
          </a:p>
        </p:txBody>
      </p:sp>
      <p:sp>
        <p:nvSpPr>
          <p:cNvPr id="4" name="Slide Number Placeholder 3">
            <a:extLst>
              <a:ext uri="{FF2B5EF4-FFF2-40B4-BE49-F238E27FC236}">
                <a16:creationId xmlns:a16="http://schemas.microsoft.com/office/drawing/2014/main" id="{34C5FC33-16B4-DF42-9000-C2CD8D196342}"/>
              </a:ext>
            </a:extLst>
          </p:cNvPr>
          <p:cNvSpPr>
            <a:spLocks noGrp="1"/>
          </p:cNvSpPr>
          <p:nvPr>
            <p:ph type="sldNum" sz="quarter" idx="12"/>
          </p:nvPr>
        </p:nvSpPr>
        <p:spPr/>
        <p:txBody>
          <a:bodyPr/>
          <a:lstStyle/>
          <a:p>
            <a:fld id="{BB96D72C-4D84-184E-B9E2-1582BC31D495}" type="slidenum">
              <a:rPr lang="en-US" smtClean="0"/>
              <a:t>31</a:t>
            </a:fld>
            <a:endParaRPr lang="en-US" dirty="0"/>
          </a:p>
        </p:txBody>
      </p:sp>
    </p:spTree>
    <p:extLst>
      <p:ext uri="{BB962C8B-B14F-4D97-AF65-F5344CB8AC3E}">
        <p14:creationId xmlns:p14="http://schemas.microsoft.com/office/powerpoint/2010/main" val="1216354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B425-A0B1-D848-82CA-6D1ED019DA07}"/>
              </a:ext>
            </a:extLst>
          </p:cNvPr>
          <p:cNvSpPr>
            <a:spLocks noGrp="1"/>
          </p:cNvSpPr>
          <p:nvPr>
            <p:ph type="title"/>
          </p:nvPr>
        </p:nvSpPr>
        <p:spPr/>
        <p:txBody>
          <a:bodyPr/>
          <a:lstStyle/>
          <a:p>
            <a:r>
              <a:rPr lang="en-US" altLang="en-US" dirty="0"/>
              <a:t>Bounded-Buffer Problem</a:t>
            </a:r>
            <a:endParaRPr lang="en-US" dirty="0"/>
          </a:p>
        </p:txBody>
      </p:sp>
      <p:sp>
        <p:nvSpPr>
          <p:cNvPr id="3" name="Content Placeholder 2">
            <a:extLst>
              <a:ext uri="{FF2B5EF4-FFF2-40B4-BE49-F238E27FC236}">
                <a16:creationId xmlns:a16="http://schemas.microsoft.com/office/drawing/2014/main" id="{F4F5F8D7-B038-BE44-AB93-EC8200717C3B}"/>
              </a:ext>
            </a:extLst>
          </p:cNvPr>
          <p:cNvSpPr>
            <a:spLocks noGrp="1"/>
          </p:cNvSpPr>
          <p:nvPr>
            <p:ph idx="1"/>
          </p:nvPr>
        </p:nvSpPr>
        <p:spPr>
          <a:xfrm>
            <a:off x="838200" y="1629405"/>
            <a:ext cx="10515600" cy="4716972"/>
          </a:xfrm>
        </p:spPr>
        <p:txBody>
          <a:bodyPr/>
          <a:lstStyle/>
          <a:p>
            <a:r>
              <a:rPr lang="en-US" altLang="en-US" i="1" dirty="0"/>
              <a:t>N</a:t>
            </a:r>
            <a:r>
              <a:rPr lang="en-US" altLang="en-US" dirty="0"/>
              <a:t> buffers, each can hold one item</a:t>
            </a:r>
          </a:p>
          <a:p>
            <a:r>
              <a:rPr lang="en-US" altLang="en-US" dirty="0"/>
              <a:t>Semaphore </a:t>
            </a:r>
            <a:r>
              <a:rPr lang="en-US" altLang="en-US" dirty="0">
                <a:solidFill>
                  <a:srgbClr val="FF0000"/>
                </a:solidFill>
              </a:rPr>
              <a:t>mutex</a:t>
            </a:r>
            <a:r>
              <a:rPr lang="en-US" altLang="en-US" dirty="0"/>
              <a:t> initialized to the value 1</a:t>
            </a:r>
          </a:p>
          <a:p>
            <a:r>
              <a:rPr lang="en-US" altLang="en-US" dirty="0"/>
              <a:t>Semaphore </a:t>
            </a:r>
            <a:r>
              <a:rPr lang="en-US" altLang="en-US" dirty="0">
                <a:solidFill>
                  <a:srgbClr val="FF0000"/>
                </a:solidFill>
              </a:rPr>
              <a:t>full </a:t>
            </a:r>
            <a:r>
              <a:rPr lang="en-US" altLang="en-US" dirty="0"/>
              <a:t>initialized to the value 0</a:t>
            </a:r>
          </a:p>
          <a:p>
            <a:r>
              <a:rPr lang="en-US" altLang="en-US" dirty="0"/>
              <a:t>Semaphore </a:t>
            </a:r>
            <a:r>
              <a:rPr lang="en-US" altLang="en-US" dirty="0">
                <a:solidFill>
                  <a:srgbClr val="FF0000"/>
                </a:solidFill>
              </a:rPr>
              <a:t>empty</a:t>
            </a:r>
            <a:r>
              <a:rPr lang="en-US" altLang="en-US" dirty="0"/>
              <a:t> initialized to the value N</a:t>
            </a:r>
          </a:p>
          <a:p>
            <a:endParaRPr lang="en-US" dirty="0"/>
          </a:p>
        </p:txBody>
      </p:sp>
      <p:sp>
        <p:nvSpPr>
          <p:cNvPr id="4" name="Slide Number Placeholder 3">
            <a:extLst>
              <a:ext uri="{FF2B5EF4-FFF2-40B4-BE49-F238E27FC236}">
                <a16:creationId xmlns:a16="http://schemas.microsoft.com/office/drawing/2014/main" id="{F0E6862B-1E05-C040-A5FB-FD4EFAA41ED2}"/>
              </a:ext>
            </a:extLst>
          </p:cNvPr>
          <p:cNvSpPr>
            <a:spLocks noGrp="1"/>
          </p:cNvSpPr>
          <p:nvPr>
            <p:ph type="sldNum" sz="quarter" idx="12"/>
          </p:nvPr>
        </p:nvSpPr>
        <p:spPr/>
        <p:txBody>
          <a:bodyPr/>
          <a:lstStyle/>
          <a:p>
            <a:fld id="{BB96D72C-4D84-184E-B9E2-1582BC31D495}" type="slidenum">
              <a:rPr lang="en-US" smtClean="0"/>
              <a:t>32</a:t>
            </a:fld>
            <a:endParaRPr lang="en-US" dirty="0"/>
          </a:p>
        </p:txBody>
      </p:sp>
      <p:grpSp>
        <p:nvGrpSpPr>
          <p:cNvPr id="5" name="Group">
            <a:extLst>
              <a:ext uri="{FF2B5EF4-FFF2-40B4-BE49-F238E27FC236}">
                <a16:creationId xmlns:a16="http://schemas.microsoft.com/office/drawing/2014/main" id="{E751F10B-DB27-FE46-9DB9-E11A25ECAB3E}"/>
              </a:ext>
            </a:extLst>
          </p:cNvPr>
          <p:cNvGrpSpPr/>
          <p:nvPr/>
        </p:nvGrpSpPr>
        <p:grpSpPr>
          <a:xfrm>
            <a:off x="1396241" y="4512959"/>
            <a:ext cx="7084371" cy="2264358"/>
            <a:chOff x="-355401" y="31354"/>
            <a:chExt cx="7523643" cy="2686446"/>
          </a:xfrm>
        </p:grpSpPr>
        <p:sp>
          <p:nvSpPr>
            <p:cNvPr id="6" name="Producer">
              <a:extLst>
                <a:ext uri="{FF2B5EF4-FFF2-40B4-BE49-F238E27FC236}">
                  <a16:creationId xmlns:a16="http://schemas.microsoft.com/office/drawing/2014/main" id="{3D653AAA-6A7B-4F40-941C-7DA686DDB03F}"/>
                </a:ext>
              </a:extLst>
            </p:cNvPr>
            <p:cNvSpPr/>
            <p:nvPr/>
          </p:nvSpPr>
          <p:spPr>
            <a:xfrm>
              <a:off x="-355401" y="1244600"/>
              <a:ext cx="2057201" cy="1473200"/>
            </a:xfrm>
            <a:prstGeom prst="ellipse">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00100">
                <a:defRPr sz="2500">
                  <a:effectLst>
                    <a:outerShdw blurRad="25400" dist="23998" dir="2700000" rotWithShape="0">
                      <a:srgbClr val="000000">
                        <a:alpha val="31034"/>
                      </a:srgbClr>
                    </a:outerShdw>
                  </a:effectLst>
                </a:defRPr>
              </a:lvl1pPr>
            </a:lstStyle>
            <a:p>
              <a:r>
                <a:rPr dirty="0"/>
                <a:t>Producer</a:t>
              </a:r>
            </a:p>
          </p:txBody>
        </p:sp>
        <p:sp>
          <p:nvSpPr>
            <p:cNvPr id="7" name="Consumer">
              <a:extLst>
                <a:ext uri="{FF2B5EF4-FFF2-40B4-BE49-F238E27FC236}">
                  <a16:creationId xmlns:a16="http://schemas.microsoft.com/office/drawing/2014/main" id="{A968C7B5-ED7A-F740-ABEB-A9CBF43BCC33}"/>
                </a:ext>
              </a:extLst>
            </p:cNvPr>
            <p:cNvSpPr/>
            <p:nvPr/>
          </p:nvSpPr>
          <p:spPr>
            <a:xfrm>
              <a:off x="4978399" y="1244600"/>
              <a:ext cx="2189843" cy="1473200"/>
            </a:xfrm>
            <a:prstGeom prst="ellipse">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00100">
                <a:defRPr sz="2500">
                  <a:effectLst>
                    <a:outerShdw blurRad="25400" dist="23998" dir="2700000" rotWithShape="0">
                      <a:srgbClr val="000000">
                        <a:alpha val="31034"/>
                      </a:srgbClr>
                    </a:outerShdw>
                  </a:effectLst>
                </a:defRPr>
              </a:lvl1pPr>
            </a:lstStyle>
            <a:p>
              <a:r>
                <a:t>Consumer</a:t>
              </a:r>
            </a:p>
          </p:txBody>
        </p:sp>
        <p:sp>
          <p:nvSpPr>
            <p:cNvPr id="8" name="numberbuffer">
              <a:extLst>
                <a:ext uri="{FF2B5EF4-FFF2-40B4-BE49-F238E27FC236}">
                  <a16:creationId xmlns:a16="http://schemas.microsoft.com/office/drawing/2014/main" id="{0F47375F-8A30-E044-9985-9F753AB5BE1C}"/>
                </a:ext>
              </a:extLst>
            </p:cNvPr>
            <p:cNvSpPr/>
            <p:nvPr/>
          </p:nvSpPr>
          <p:spPr>
            <a:xfrm>
              <a:off x="2429364" y="31354"/>
              <a:ext cx="2046784" cy="1028700"/>
            </a:xfrm>
            <a:prstGeom prst="roundRect">
              <a:avLst>
                <a:gd name="adj" fmla="val 18519"/>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00100">
                <a:defRPr sz="2200">
                  <a:effectLst>
                    <a:outerShdw blurRad="25400" dist="23998" dir="2700000" rotWithShape="0">
                      <a:srgbClr val="000000">
                        <a:alpha val="31034"/>
                      </a:srgbClr>
                    </a:outerShdw>
                  </a:effectLst>
                </a:defRPr>
              </a:lvl1pPr>
            </a:lstStyle>
            <a:p>
              <a:r>
                <a:rPr dirty="0" err="1"/>
                <a:t>numberbuffer</a:t>
              </a:r>
              <a:endParaRPr dirty="0"/>
            </a:p>
          </p:txBody>
        </p:sp>
        <p:sp>
          <p:nvSpPr>
            <p:cNvPr id="9" name="Line">
              <a:extLst>
                <a:ext uri="{FF2B5EF4-FFF2-40B4-BE49-F238E27FC236}">
                  <a16:creationId xmlns:a16="http://schemas.microsoft.com/office/drawing/2014/main" id="{F682AA13-9F6D-634E-B296-42C42E29304A}"/>
                </a:ext>
              </a:extLst>
            </p:cNvPr>
            <p:cNvSpPr/>
            <p:nvPr/>
          </p:nvSpPr>
          <p:spPr>
            <a:xfrm flipH="1">
              <a:off x="1397000" y="851247"/>
              <a:ext cx="1068884" cy="571154"/>
            </a:xfrm>
            <a:prstGeom prst="line">
              <a:avLst/>
            </a:prstGeom>
            <a:noFill/>
            <a:ln w="41275" cap="flat">
              <a:solidFill>
                <a:srgbClr val="002060"/>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10" name="Line">
              <a:extLst>
                <a:ext uri="{FF2B5EF4-FFF2-40B4-BE49-F238E27FC236}">
                  <a16:creationId xmlns:a16="http://schemas.microsoft.com/office/drawing/2014/main" id="{EF699DC7-8B4A-3049-9F4E-6B762550F13C}"/>
                </a:ext>
              </a:extLst>
            </p:cNvPr>
            <p:cNvSpPr/>
            <p:nvPr/>
          </p:nvSpPr>
          <p:spPr>
            <a:xfrm flipH="1" flipV="1">
              <a:off x="4229100" y="850552"/>
              <a:ext cx="965399" cy="717502"/>
            </a:xfrm>
            <a:prstGeom prst="line">
              <a:avLst/>
            </a:prstGeom>
            <a:noFill/>
            <a:ln w="38100" cap="flat">
              <a:solidFill>
                <a:srgbClr val="002060"/>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spTree>
    <p:extLst>
      <p:ext uri="{BB962C8B-B14F-4D97-AF65-F5344CB8AC3E}">
        <p14:creationId xmlns:p14="http://schemas.microsoft.com/office/powerpoint/2010/main" val="946736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0D59-5C9F-AE43-A082-CE1BAB4B36F0}"/>
              </a:ext>
            </a:extLst>
          </p:cNvPr>
          <p:cNvSpPr>
            <a:spLocks noGrp="1"/>
          </p:cNvSpPr>
          <p:nvPr>
            <p:ph type="title"/>
          </p:nvPr>
        </p:nvSpPr>
        <p:spPr/>
        <p:txBody>
          <a:bodyPr/>
          <a:lstStyle/>
          <a:p>
            <a:r>
              <a:rPr lang="en-US" altLang="en-US" dirty="0"/>
              <a:t>Bounded-Buffer Problem…</a:t>
            </a:r>
            <a:endParaRPr lang="en-US" dirty="0"/>
          </a:p>
        </p:txBody>
      </p:sp>
      <p:sp>
        <p:nvSpPr>
          <p:cNvPr id="4" name="Slide Number Placeholder 3">
            <a:extLst>
              <a:ext uri="{FF2B5EF4-FFF2-40B4-BE49-F238E27FC236}">
                <a16:creationId xmlns:a16="http://schemas.microsoft.com/office/drawing/2014/main" id="{84C123DF-AE93-B547-9693-859CD6DAB918}"/>
              </a:ext>
            </a:extLst>
          </p:cNvPr>
          <p:cNvSpPr>
            <a:spLocks noGrp="1"/>
          </p:cNvSpPr>
          <p:nvPr>
            <p:ph type="sldNum" sz="quarter" idx="12"/>
          </p:nvPr>
        </p:nvSpPr>
        <p:spPr/>
        <p:txBody>
          <a:bodyPr/>
          <a:lstStyle/>
          <a:p>
            <a:fld id="{BB96D72C-4D84-184E-B9E2-1582BC31D495}" type="slidenum">
              <a:rPr lang="en-US" smtClean="0"/>
              <a:t>33</a:t>
            </a:fld>
            <a:endParaRPr lang="en-US" dirty="0"/>
          </a:p>
        </p:txBody>
      </p:sp>
      <p:sp>
        <p:nvSpPr>
          <p:cNvPr id="5" name="Rectangle 4">
            <a:extLst>
              <a:ext uri="{FF2B5EF4-FFF2-40B4-BE49-F238E27FC236}">
                <a16:creationId xmlns:a16="http://schemas.microsoft.com/office/drawing/2014/main" id="{0303A1C9-A333-3548-A9B9-EE61043791CC}"/>
              </a:ext>
            </a:extLst>
          </p:cNvPr>
          <p:cNvSpPr/>
          <p:nvPr/>
        </p:nvSpPr>
        <p:spPr>
          <a:xfrm>
            <a:off x="-138954" y="1735089"/>
            <a:ext cx="6096000" cy="5261184"/>
          </a:xfrm>
          <a:prstGeom prst="rect">
            <a:avLst/>
          </a:prstGeom>
        </p:spPr>
        <p:txBody>
          <a:bodyPr>
            <a:spAutoFit/>
          </a:bodyPr>
          <a:lstStyle/>
          <a:p>
            <a:pPr marL="228600" indent="-228600" defTabSz="914400">
              <a:lnSpc>
                <a:spcPct val="130000"/>
              </a:lnSpc>
              <a:spcBef>
                <a:spcPts val="1000"/>
              </a:spcBef>
              <a:buFont typeface="Arial" panose="020B0604020202020204" pitchFamily="34" charset="0"/>
              <a:buChar char="•"/>
            </a:pPr>
            <a:r>
              <a:rPr lang="en-US" altLang="en-US" sz="2400" dirty="0">
                <a:latin typeface="Arial MT"/>
              </a:rPr>
              <a:t>The structure of the producer process</a:t>
            </a:r>
          </a:p>
          <a:p>
            <a:pPr defTabSz="914400">
              <a:lnSpc>
                <a:spcPct val="130000"/>
              </a:lnSpc>
              <a:spcBef>
                <a:spcPts val="1000"/>
              </a:spcBef>
            </a:pPr>
            <a:r>
              <a:rPr lang="en-US" altLang="en-US" sz="2400" dirty="0">
                <a:latin typeface="Arial MT"/>
              </a:rPr>
              <a:t>	</a:t>
            </a:r>
            <a:r>
              <a:rPr lang="en-US" altLang="en-US" sz="2400" dirty="0">
                <a:solidFill>
                  <a:srgbClr val="0000FF"/>
                </a:solidFill>
                <a:latin typeface="Arial MT"/>
              </a:rPr>
              <a:t>do  {</a:t>
            </a:r>
            <a:br>
              <a:rPr lang="en-US" altLang="en-US" sz="2400" dirty="0">
                <a:solidFill>
                  <a:srgbClr val="0000FF"/>
                </a:solidFill>
                <a:latin typeface="Arial MT"/>
              </a:rPr>
            </a:br>
            <a:r>
              <a:rPr lang="en-US" altLang="en-US" sz="2400" dirty="0">
                <a:solidFill>
                  <a:srgbClr val="0070C0"/>
                </a:solidFill>
                <a:latin typeface="Arial MT"/>
              </a:rPr>
              <a:t>                         //   produce an item in </a:t>
            </a:r>
            <a:r>
              <a:rPr lang="en-US" altLang="en-US" sz="2400" dirty="0" err="1">
                <a:solidFill>
                  <a:srgbClr val="0070C0"/>
                </a:solidFill>
                <a:latin typeface="Arial MT"/>
              </a:rPr>
              <a:t>nextp</a:t>
            </a:r>
            <a:endParaRPr lang="en-US" altLang="en-US" sz="2400" dirty="0">
              <a:solidFill>
                <a:srgbClr val="0070C0"/>
              </a:solidFill>
              <a:latin typeface="Arial MT"/>
            </a:endParaRPr>
          </a:p>
          <a:p>
            <a:pPr defTabSz="914400">
              <a:lnSpc>
                <a:spcPct val="130000"/>
              </a:lnSpc>
              <a:spcBef>
                <a:spcPts val="1000"/>
              </a:spcBef>
            </a:pPr>
            <a:r>
              <a:rPr lang="en-US" altLang="en-US" sz="2400" dirty="0">
                <a:solidFill>
                  <a:srgbClr val="0000FF"/>
                </a:solidFill>
                <a:latin typeface="Arial MT"/>
              </a:rPr>
              <a:t>                   wait (empty);</a:t>
            </a:r>
          </a:p>
          <a:p>
            <a:pPr defTabSz="914400">
              <a:lnSpc>
                <a:spcPct val="130000"/>
              </a:lnSpc>
              <a:spcBef>
                <a:spcPts val="1000"/>
              </a:spcBef>
            </a:pPr>
            <a:r>
              <a:rPr lang="en-US" altLang="en-US" sz="2400" dirty="0">
                <a:solidFill>
                  <a:srgbClr val="0000FF"/>
                </a:solidFill>
                <a:latin typeface="Arial MT"/>
              </a:rPr>
              <a:t>                   wait (mutex);</a:t>
            </a:r>
          </a:p>
          <a:p>
            <a:pPr defTabSz="914400">
              <a:lnSpc>
                <a:spcPct val="130000"/>
              </a:lnSpc>
              <a:spcBef>
                <a:spcPts val="1000"/>
              </a:spcBef>
            </a:pPr>
            <a:r>
              <a:rPr lang="en-US" altLang="en-US" sz="2400" dirty="0">
                <a:solidFill>
                  <a:srgbClr val="0070C0"/>
                </a:solidFill>
                <a:latin typeface="Arial MT"/>
              </a:rPr>
              <a:t>                        //  add </a:t>
            </a:r>
            <a:r>
              <a:rPr lang="en-US" altLang="en-US" sz="2400" dirty="0" err="1">
                <a:solidFill>
                  <a:srgbClr val="0070C0"/>
                </a:solidFill>
                <a:latin typeface="Arial MT"/>
              </a:rPr>
              <a:t>nextp</a:t>
            </a:r>
            <a:r>
              <a:rPr lang="en-US" altLang="en-US" sz="2400" dirty="0">
                <a:solidFill>
                  <a:srgbClr val="0070C0"/>
                </a:solidFill>
                <a:latin typeface="Arial MT"/>
              </a:rPr>
              <a:t> to buffer</a:t>
            </a:r>
          </a:p>
          <a:p>
            <a:pPr defTabSz="914400">
              <a:lnSpc>
                <a:spcPct val="130000"/>
              </a:lnSpc>
              <a:spcBef>
                <a:spcPts val="1000"/>
              </a:spcBef>
            </a:pPr>
            <a:r>
              <a:rPr lang="en-US" altLang="en-US" sz="2400" dirty="0">
                <a:solidFill>
                  <a:srgbClr val="0000FF"/>
                </a:solidFill>
                <a:latin typeface="Arial MT"/>
              </a:rPr>
              <a:t>                    signal (mutex);</a:t>
            </a:r>
          </a:p>
          <a:p>
            <a:pPr defTabSz="914400">
              <a:lnSpc>
                <a:spcPct val="130000"/>
              </a:lnSpc>
              <a:spcBef>
                <a:spcPts val="1000"/>
              </a:spcBef>
            </a:pPr>
            <a:r>
              <a:rPr lang="en-US" altLang="en-US" sz="2400" dirty="0">
                <a:solidFill>
                  <a:srgbClr val="0000FF"/>
                </a:solidFill>
                <a:latin typeface="Arial MT"/>
              </a:rPr>
              <a:t>                    signal (full);</a:t>
            </a:r>
          </a:p>
          <a:p>
            <a:pPr defTabSz="914400">
              <a:lnSpc>
                <a:spcPct val="130000"/>
              </a:lnSpc>
              <a:spcBef>
                <a:spcPts val="1000"/>
              </a:spcBef>
            </a:pPr>
            <a:r>
              <a:rPr lang="en-US" altLang="en-US" sz="2400" dirty="0">
                <a:solidFill>
                  <a:srgbClr val="0000FF"/>
                </a:solidFill>
                <a:latin typeface="Arial MT"/>
              </a:rPr>
              <a:t>           } while (TRUE);</a:t>
            </a:r>
          </a:p>
        </p:txBody>
      </p:sp>
      <p:sp>
        <p:nvSpPr>
          <p:cNvPr id="7" name="Rectangle 3">
            <a:extLst>
              <a:ext uri="{FF2B5EF4-FFF2-40B4-BE49-F238E27FC236}">
                <a16:creationId xmlns:a16="http://schemas.microsoft.com/office/drawing/2014/main" id="{7A8C5A11-5F97-1647-8452-AEF96467CC5C}"/>
              </a:ext>
            </a:extLst>
          </p:cNvPr>
          <p:cNvSpPr txBox="1">
            <a:spLocks noChangeArrowheads="1"/>
          </p:cNvSpPr>
          <p:nvPr/>
        </p:nvSpPr>
        <p:spPr>
          <a:xfrm>
            <a:off x="6420972" y="1445697"/>
            <a:ext cx="5909982" cy="576192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en-GB" sz="2400" kern="1200" dirty="0" smtClean="0">
                <a:solidFill>
                  <a:schemeClr val="tx1"/>
                </a:solidFill>
                <a:latin typeface="Arial M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en-US" sz="2000" kern="1200" dirty="0">
                <a:solidFill>
                  <a:schemeClr val="tx1"/>
                </a:solidFill>
                <a:latin typeface="Arial M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a:t>The structure of the consumer process</a:t>
            </a:r>
          </a:p>
          <a:p>
            <a:pPr>
              <a:buFont typeface="Monotype Sorts" pitchFamily="2" charset="2"/>
              <a:buNone/>
            </a:pPr>
            <a:r>
              <a:rPr lang="en-US" altLang="en-US" sz="2000" dirty="0">
                <a:solidFill>
                  <a:srgbClr val="0000FF"/>
                </a:solidFill>
              </a:rPr>
              <a:t>           do {</a:t>
            </a:r>
          </a:p>
          <a:p>
            <a:pPr>
              <a:buFont typeface="Monotype Sorts" pitchFamily="2" charset="2"/>
              <a:buNone/>
            </a:pPr>
            <a:r>
              <a:rPr lang="en-US" altLang="en-US" sz="2000" dirty="0">
                <a:solidFill>
                  <a:srgbClr val="0000FF"/>
                </a:solidFill>
              </a:rPr>
              <a:t>                    wait (full);</a:t>
            </a:r>
          </a:p>
          <a:p>
            <a:pPr>
              <a:buFont typeface="Monotype Sorts" pitchFamily="2" charset="2"/>
              <a:buNone/>
            </a:pPr>
            <a:r>
              <a:rPr lang="en-US" altLang="en-US" sz="2000" dirty="0">
                <a:solidFill>
                  <a:srgbClr val="0000FF"/>
                </a:solidFill>
              </a:rPr>
              <a:t>                    wait (mutex);</a:t>
            </a:r>
          </a:p>
          <a:p>
            <a:pPr>
              <a:buFont typeface="Monotype Sorts" pitchFamily="2" charset="2"/>
              <a:buNone/>
            </a:pPr>
            <a:r>
              <a:rPr lang="en-US" altLang="en-US" sz="2000" dirty="0">
                <a:solidFill>
                  <a:srgbClr val="0070C0"/>
                </a:solidFill>
              </a:rPr>
              <a:t>                      //  remove an item from buffer to </a:t>
            </a:r>
            <a:r>
              <a:rPr lang="en-US" altLang="en-US" sz="2000" dirty="0" err="1">
                <a:solidFill>
                  <a:srgbClr val="0070C0"/>
                </a:solidFill>
              </a:rPr>
              <a:t>nextc</a:t>
            </a:r>
            <a:endParaRPr lang="en-US" altLang="en-US" sz="2000" dirty="0">
              <a:solidFill>
                <a:srgbClr val="0070C0"/>
              </a:solidFill>
            </a:endParaRPr>
          </a:p>
          <a:p>
            <a:pPr>
              <a:buFont typeface="Monotype Sorts" pitchFamily="2" charset="2"/>
              <a:buNone/>
            </a:pPr>
            <a:r>
              <a:rPr lang="en-US" altLang="en-US" sz="2000" dirty="0">
                <a:solidFill>
                  <a:srgbClr val="0000FF"/>
                </a:solidFill>
              </a:rPr>
              <a:t>                    signal (mutex);</a:t>
            </a:r>
          </a:p>
          <a:p>
            <a:pPr>
              <a:buFont typeface="Monotype Sorts" pitchFamily="2" charset="2"/>
              <a:buNone/>
            </a:pPr>
            <a:r>
              <a:rPr lang="en-US" altLang="en-US" sz="2000" dirty="0">
                <a:solidFill>
                  <a:srgbClr val="0000FF"/>
                </a:solidFill>
              </a:rPr>
              <a:t>                    signal (empty);</a:t>
            </a:r>
          </a:p>
          <a:p>
            <a:pPr>
              <a:buFont typeface="Monotype Sorts" pitchFamily="2" charset="2"/>
              <a:buNone/>
            </a:pPr>
            <a:r>
              <a:rPr lang="en-US" altLang="en-US" sz="2000" dirty="0">
                <a:solidFill>
                  <a:srgbClr val="0070C0"/>
                </a:solidFill>
              </a:rPr>
              <a:t>		//  consume the item in </a:t>
            </a:r>
            <a:r>
              <a:rPr lang="en-US" altLang="en-US" sz="2000" dirty="0" err="1">
                <a:solidFill>
                  <a:srgbClr val="0070C0"/>
                </a:solidFill>
              </a:rPr>
              <a:t>nextc</a:t>
            </a:r>
            <a:endParaRPr lang="en-US" altLang="en-US" sz="2000" dirty="0">
              <a:solidFill>
                <a:srgbClr val="0070C0"/>
              </a:solidFill>
            </a:endParaRPr>
          </a:p>
          <a:p>
            <a:pPr>
              <a:buFont typeface="Monotype Sorts" pitchFamily="2" charset="2"/>
              <a:buNone/>
            </a:pPr>
            <a:r>
              <a:rPr lang="en-US" altLang="en-US" sz="2000" dirty="0">
                <a:solidFill>
                  <a:srgbClr val="0000FF"/>
                </a:solidFill>
              </a:rPr>
              <a:t>           } while (TRUE);</a:t>
            </a:r>
          </a:p>
        </p:txBody>
      </p:sp>
    </p:spTree>
    <p:extLst>
      <p:ext uri="{BB962C8B-B14F-4D97-AF65-F5344CB8AC3E}">
        <p14:creationId xmlns:p14="http://schemas.microsoft.com/office/powerpoint/2010/main" val="2747607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87D7-F81A-3547-BBA3-B59215C0A5CE}"/>
              </a:ext>
            </a:extLst>
          </p:cNvPr>
          <p:cNvSpPr>
            <a:spLocks noGrp="1"/>
          </p:cNvSpPr>
          <p:nvPr>
            <p:ph type="title"/>
          </p:nvPr>
        </p:nvSpPr>
        <p:spPr/>
        <p:txBody>
          <a:bodyPr/>
          <a:lstStyle/>
          <a:p>
            <a:r>
              <a:rPr lang="en-US" altLang="en-US" dirty="0"/>
              <a:t>Readers-Writers Problem</a:t>
            </a:r>
            <a:endParaRPr lang="en-US" dirty="0"/>
          </a:p>
        </p:txBody>
      </p:sp>
      <p:sp>
        <p:nvSpPr>
          <p:cNvPr id="3" name="Content Placeholder 2">
            <a:extLst>
              <a:ext uri="{FF2B5EF4-FFF2-40B4-BE49-F238E27FC236}">
                <a16:creationId xmlns:a16="http://schemas.microsoft.com/office/drawing/2014/main" id="{C9BB18E1-622A-244D-AE00-A543AC591527}"/>
              </a:ext>
            </a:extLst>
          </p:cNvPr>
          <p:cNvSpPr>
            <a:spLocks noGrp="1"/>
          </p:cNvSpPr>
          <p:nvPr>
            <p:ph idx="1"/>
          </p:nvPr>
        </p:nvSpPr>
        <p:spPr>
          <a:xfrm>
            <a:off x="0" y="1832753"/>
            <a:ext cx="10515600" cy="4716972"/>
          </a:xfrm>
        </p:spPr>
        <p:txBody>
          <a:bodyPr>
            <a:normAutofit fontScale="92500" lnSpcReduction="10000"/>
          </a:bodyPr>
          <a:lstStyle/>
          <a:p>
            <a:pPr marL="571500">
              <a:lnSpc>
                <a:spcPct val="120000"/>
              </a:lnSpc>
              <a:spcBef>
                <a:spcPts val="900"/>
              </a:spcBef>
            </a:pPr>
            <a:r>
              <a:rPr lang="en-IN" dirty="0"/>
              <a:t>Depending on the usage of the resource, processes are classified into either readers or writers.</a:t>
            </a:r>
          </a:p>
          <a:p>
            <a:pPr marL="571500">
              <a:lnSpc>
                <a:spcPct val="120000"/>
              </a:lnSpc>
              <a:spcBef>
                <a:spcPts val="900"/>
              </a:spcBef>
            </a:pPr>
            <a:r>
              <a:rPr lang="en-IN" dirty="0"/>
              <a:t>A reader never modifies the shared data.</a:t>
            </a:r>
          </a:p>
          <a:p>
            <a:pPr marL="571500">
              <a:lnSpc>
                <a:spcPct val="120000"/>
              </a:lnSpc>
              <a:spcBef>
                <a:spcPts val="900"/>
              </a:spcBef>
            </a:pPr>
            <a:r>
              <a:rPr lang="en-IN" dirty="0"/>
              <a:t>Writer may both read and write the shared data.</a:t>
            </a:r>
          </a:p>
          <a:p>
            <a:pPr marL="571500">
              <a:lnSpc>
                <a:spcPct val="120000"/>
              </a:lnSpc>
              <a:spcBef>
                <a:spcPts val="900"/>
              </a:spcBef>
            </a:pPr>
            <a:r>
              <a:rPr lang="en-IN" dirty="0"/>
              <a:t>Readers may use the shared data concurrently.</a:t>
            </a:r>
          </a:p>
          <a:p>
            <a:pPr marL="571500">
              <a:lnSpc>
                <a:spcPct val="120000"/>
              </a:lnSpc>
              <a:spcBef>
                <a:spcPts val="900"/>
              </a:spcBef>
            </a:pPr>
            <a:r>
              <a:rPr lang="en-IN" dirty="0"/>
              <a:t>Writers must be granted exclusive access to data.</a:t>
            </a:r>
          </a:p>
          <a:p>
            <a:pPr marL="571500">
              <a:lnSpc>
                <a:spcPct val="120000"/>
              </a:lnSpc>
              <a:spcBef>
                <a:spcPts val="900"/>
              </a:spcBef>
            </a:pPr>
            <a:r>
              <a:rPr lang="en-IN" dirty="0"/>
              <a:t>Problem can be stated as below</a:t>
            </a:r>
          </a:p>
          <a:p>
            <a:pPr lvl="1">
              <a:lnSpc>
                <a:spcPct val="120000"/>
              </a:lnSpc>
              <a:buSzPct val="175000"/>
              <a:buChar char="-"/>
            </a:pPr>
            <a:r>
              <a:rPr lang="en-IN" dirty="0"/>
              <a:t>Given universe of readers that read a shared data and universe of writers that modify the same shared data</a:t>
            </a:r>
          </a:p>
          <a:p>
            <a:pPr lvl="1">
              <a:lnSpc>
                <a:spcPct val="120000"/>
              </a:lnSpc>
              <a:buSzPct val="175000"/>
              <a:buChar char="-"/>
            </a:pPr>
            <a:r>
              <a:rPr lang="en-IN" dirty="0"/>
              <a:t>Plan a synchronization protocol among the readers and writers that ensures data consistency while maintaining high degree of concurrency.</a:t>
            </a:r>
          </a:p>
          <a:p>
            <a:pPr>
              <a:lnSpc>
                <a:spcPct val="120000"/>
              </a:lnSpc>
            </a:pPr>
            <a:endParaRPr lang="en-US" dirty="0"/>
          </a:p>
        </p:txBody>
      </p:sp>
      <p:sp>
        <p:nvSpPr>
          <p:cNvPr id="4" name="Slide Number Placeholder 3">
            <a:extLst>
              <a:ext uri="{FF2B5EF4-FFF2-40B4-BE49-F238E27FC236}">
                <a16:creationId xmlns:a16="http://schemas.microsoft.com/office/drawing/2014/main" id="{77D44267-6F68-DD43-8058-8F0C8457248E}"/>
              </a:ext>
            </a:extLst>
          </p:cNvPr>
          <p:cNvSpPr>
            <a:spLocks noGrp="1"/>
          </p:cNvSpPr>
          <p:nvPr>
            <p:ph type="sldNum" sz="quarter" idx="12"/>
          </p:nvPr>
        </p:nvSpPr>
        <p:spPr/>
        <p:txBody>
          <a:bodyPr/>
          <a:lstStyle/>
          <a:p>
            <a:fld id="{BB96D72C-4D84-184E-B9E2-1582BC31D495}" type="slidenum">
              <a:rPr lang="en-US" smtClean="0"/>
              <a:t>34</a:t>
            </a:fld>
            <a:endParaRPr lang="en-US" dirty="0"/>
          </a:p>
        </p:txBody>
      </p:sp>
      <p:grpSp>
        <p:nvGrpSpPr>
          <p:cNvPr id="20" name="Group">
            <a:extLst>
              <a:ext uri="{FF2B5EF4-FFF2-40B4-BE49-F238E27FC236}">
                <a16:creationId xmlns:a16="http://schemas.microsoft.com/office/drawing/2014/main" id="{6D90C0D0-A1C5-E342-AA68-00D6EA74D941}"/>
              </a:ext>
            </a:extLst>
          </p:cNvPr>
          <p:cNvGrpSpPr/>
          <p:nvPr/>
        </p:nvGrpSpPr>
        <p:grpSpPr>
          <a:xfrm>
            <a:off x="6591299" y="2353398"/>
            <a:ext cx="4762501" cy="2946401"/>
            <a:chOff x="0" y="0"/>
            <a:chExt cx="4762500" cy="2946399"/>
          </a:xfrm>
        </p:grpSpPr>
        <p:pic>
          <p:nvPicPr>
            <p:cNvPr id="21" name="BD18201_.pdf" descr="BD18201_.pdf">
              <a:extLst>
                <a:ext uri="{FF2B5EF4-FFF2-40B4-BE49-F238E27FC236}">
                  <a16:creationId xmlns:a16="http://schemas.microsoft.com/office/drawing/2014/main" id="{BD495CAB-7A62-1A4D-83B0-E7111AB57793}"/>
                </a:ext>
              </a:extLst>
            </p:cNvPr>
            <p:cNvPicPr>
              <a:picLocks/>
            </p:cNvPicPr>
            <p:nvPr/>
          </p:nvPicPr>
          <p:blipFill>
            <a:blip r:embed="rId2"/>
            <a:stretch>
              <a:fillRect/>
            </a:stretch>
          </p:blipFill>
          <p:spPr>
            <a:xfrm>
              <a:off x="1842976" y="116057"/>
              <a:ext cx="1069902" cy="1819196"/>
            </a:xfrm>
            <a:prstGeom prst="rect">
              <a:avLst/>
            </a:prstGeom>
            <a:ln w="12700" cap="flat">
              <a:noFill/>
              <a:miter lim="400000"/>
            </a:ln>
            <a:effectLst/>
          </p:spPr>
        </p:pic>
        <p:pic>
          <p:nvPicPr>
            <p:cNvPr id="22" name="j0292020.pdf" descr="j0292020.pdf">
              <a:extLst>
                <a:ext uri="{FF2B5EF4-FFF2-40B4-BE49-F238E27FC236}">
                  <a16:creationId xmlns:a16="http://schemas.microsoft.com/office/drawing/2014/main" id="{615117BE-88D5-C94E-A65F-EF3AE6A85727}"/>
                </a:ext>
              </a:extLst>
            </p:cNvPr>
            <p:cNvPicPr>
              <a:picLocks/>
            </p:cNvPicPr>
            <p:nvPr/>
          </p:nvPicPr>
          <p:blipFill>
            <a:blip r:embed="rId3"/>
            <a:stretch>
              <a:fillRect/>
            </a:stretch>
          </p:blipFill>
          <p:spPr>
            <a:xfrm>
              <a:off x="0" y="127662"/>
              <a:ext cx="956931" cy="1189587"/>
            </a:xfrm>
            <a:prstGeom prst="rect">
              <a:avLst/>
            </a:prstGeom>
            <a:ln w="12700" cap="flat">
              <a:noFill/>
              <a:miter lim="400000"/>
            </a:ln>
            <a:effectLst/>
          </p:spPr>
        </p:pic>
        <p:pic>
          <p:nvPicPr>
            <p:cNvPr id="23" name="j0195384.pdf" descr="j0195384.pdf">
              <a:extLst>
                <a:ext uri="{FF2B5EF4-FFF2-40B4-BE49-F238E27FC236}">
                  <a16:creationId xmlns:a16="http://schemas.microsoft.com/office/drawing/2014/main" id="{FBF5908B-F173-8F4E-8DEC-A7270F592BFF}"/>
                </a:ext>
              </a:extLst>
            </p:cNvPr>
            <p:cNvPicPr>
              <a:picLocks/>
            </p:cNvPicPr>
            <p:nvPr/>
          </p:nvPicPr>
          <p:blipFill>
            <a:blip r:embed="rId4"/>
            <a:stretch>
              <a:fillRect/>
            </a:stretch>
          </p:blipFill>
          <p:spPr>
            <a:xfrm>
              <a:off x="3669340" y="0"/>
              <a:ext cx="1093161" cy="1462320"/>
            </a:xfrm>
            <a:prstGeom prst="rect">
              <a:avLst/>
            </a:prstGeom>
            <a:ln w="12700" cap="flat">
              <a:noFill/>
              <a:miter lim="400000"/>
            </a:ln>
            <a:effectLst/>
          </p:spPr>
        </p:pic>
        <p:pic>
          <p:nvPicPr>
            <p:cNvPr id="24" name="MCj03967340000[1].pdf" descr="MCj03967340000[1].pdf">
              <a:extLst>
                <a:ext uri="{FF2B5EF4-FFF2-40B4-BE49-F238E27FC236}">
                  <a16:creationId xmlns:a16="http://schemas.microsoft.com/office/drawing/2014/main" id="{2CFAD882-4601-684F-A9CB-CB847E7A6887}"/>
                </a:ext>
              </a:extLst>
            </p:cNvPr>
            <p:cNvPicPr>
              <a:picLocks/>
            </p:cNvPicPr>
            <p:nvPr/>
          </p:nvPicPr>
          <p:blipFill>
            <a:blip r:embed="rId5"/>
            <a:stretch>
              <a:fillRect/>
            </a:stretch>
          </p:blipFill>
          <p:spPr>
            <a:xfrm>
              <a:off x="425302" y="1450713"/>
              <a:ext cx="1008986" cy="1321601"/>
            </a:xfrm>
            <a:prstGeom prst="rect">
              <a:avLst/>
            </a:prstGeom>
            <a:ln w="12700" cap="flat">
              <a:noFill/>
              <a:miter lim="400000"/>
            </a:ln>
            <a:effectLst/>
          </p:spPr>
        </p:pic>
        <p:pic>
          <p:nvPicPr>
            <p:cNvPr id="25" name="MCj03967320000[1].pdf" descr="MCj03967320000[1].pdf">
              <a:extLst>
                <a:ext uri="{FF2B5EF4-FFF2-40B4-BE49-F238E27FC236}">
                  <a16:creationId xmlns:a16="http://schemas.microsoft.com/office/drawing/2014/main" id="{B0EB5542-20AD-EB49-8AA4-CA323348DEF4}"/>
                </a:ext>
              </a:extLst>
            </p:cNvPr>
            <p:cNvPicPr>
              <a:picLocks/>
            </p:cNvPicPr>
            <p:nvPr/>
          </p:nvPicPr>
          <p:blipFill>
            <a:blip r:embed="rId6"/>
            <a:stretch>
              <a:fillRect/>
            </a:stretch>
          </p:blipFill>
          <p:spPr>
            <a:xfrm>
              <a:off x="3606209" y="1694433"/>
              <a:ext cx="955823" cy="1251967"/>
            </a:xfrm>
            <a:prstGeom prst="rect">
              <a:avLst/>
            </a:prstGeom>
            <a:ln w="12700" cap="flat">
              <a:noFill/>
              <a:miter lim="400000"/>
            </a:ln>
            <a:effectLst/>
          </p:spPr>
        </p:pic>
        <p:sp>
          <p:nvSpPr>
            <p:cNvPr id="26" name="Line">
              <a:extLst>
                <a:ext uri="{FF2B5EF4-FFF2-40B4-BE49-F238E27FC236}">
                  <a16:creationId xmlns:a16="http://schemas.microsoft.com/office/drawing/2014/main" id="{CD58ECF7-D80F-DF48-B863-34898B513D51}"/>
                </a:ext>
              </a:extLst>
            </p:cNvPr>
            <p:cNvSpPr/>
            <p:nvPr/>
          </p:nvSpPr>
          <p:spPr>
            <a:xfrm>
              <a:off x="956930" y="471808"/>
              <a:ext cx="956931" cy="282564"/>
            </a:xfrm>
            <a:custGeom>
              <a:avLst/>
              <a:gdLst/>
              <a:ahLst/>
              <a:cxnLst>
                <a:cxn ang="0">
                  <a:pos x="wd2" y="hd2"/>
                </a:cxn>
                <a:cxn ang="5400000">
                  <a:pos x="wd2" y="hd2"/>
                </a:cxn>
                <a:cxn ang="10800000">
                  <a:pos x="wd2" y="hd2"/>
                </a:cxn>
                <a:cxn ang="16200000">
                  <a:pos x="wd2" y="hd2"/>
                </a:cxn>
              </a:cxnLst>
              <a:rect l="0" t="0" r="r" b="b"/>
              <a:pathLst>
                <a:path w="21600" h="20227" extrusionOk="0">
                  <a:moveTo>
                    <a:pt x="0" y="10258"/>
                  </a:moveTo>
                  <a:cubicBezTo>
                    <a:pt x="3000" y="4442"/>
                    <a:pt x="6000" y="-1373"/>
                    <a:pt x="9600" y="289"/>
                  </a:cubicBezTo>
                  <a:cubicBezTo>
                    <a:pt x="13200" y="1950"/>
                    <a:pt x="17400" y="11089"/>
                    <a:pt x="21600" y="20227"/>
                  </a:cubicBezTo>
                </a:path>
              </a:pathLst>
            </a:custGeom>
            <a:noFill/>
            <a:ln w="38100" cap="flat">
              <a:solidFill>
                <a:srgbClr val="002060"/>
              </a:solidFill>
              <a:prstDash val="solid"/>
              <a:round/>
              <a:tailEnd type="triangle" w="med" len="med"/>
            </a:ln>
            <a:effectLst/>
          </p:spPr>
          <p:txBody>
            <a:bodyPr wrap="square" lIns="50800" tIns="50800" rIns="50800" bIns="50800" numCol="1" anchor="ctr">
              <a:noAutofit/>
            </a:bodyPr>
            <a:lstStyle/>
            <a:p>
              <a:pPr marL="40639" marR="40639" algn="l" defTabSz="914400">
                <a:defRPr sz="2400" b="1" i="1">
                  <a:uFill>
                    <a:solidFill>
                      <a:srgbClr val="FFFFFF"/>
                    </a:solidFill>
                  </a:uFill>
                  <a:latin typeface="Times New Roman"/>
                  <a:ea typeface="Times New Roman"/>
                  <a:cs typeface="Times New Roman"/>
                  <a:sym typeface="Times New Roman"/>
                </a:defRPr>
              </a:pPr>
              <a:endParaRPr/>
            </a:p>
          </p:txBody>
        </p:sp>
        <p:sp>
          <p:nvSpPr>
            <p:cNvPr id="27" name="Line">
              <a:extLst>
                <a:ext uri="{FF2B5EF4-FFF2-40B4-BE49-F238E27FC236}">
                  <a16:creationId xmlns:a16="http://schemas.microsoft.com/office/drawing/2014/main" id="{1CFF4273-A4BF-294E-B593-9EE16569C9F0}"/>
                </a:ext>
              </a:extLst>
            </p:cNvPr>
            <p:cNvSpPr/>
            <p:nvPr/>
          </p:nvSpPr>
          <p:spPr>
            <a:xfrm rot="10800000">
              <a:off x="903767" y="824005"/>
              <a:ext cx="956931" cy="282564"/>
            </a:xfrm>
            <a:custGeom>
              <a:avLst/>
              <a:gdLst/>
              <a:ahLst/>
              <a:cxnLst>
                <a:cxn ang="0">
                  <a:pos x="wd2" y="hd2"/>
                </a:cxn>
                <a:cxn ang="5400000">
                  <a:pos x="wd2" y="hd2"/>
                </a:cxn>
                <a:cxn ang="10800000">
                  <a:pos x="wd2" y="hd2"/>
                </a:cxn>
                <a:cxn ang="16200000">
                  <a:pos x="wd2" y="hd2"/>
                </a:cxn>
              </a:cxnLst>
              <a:rect l="0" t="0" r="r" b="b"/>
              <a:pathLst>
                <a:path w="21600" h="20227" extrusionOk="0">
                  <a:moveTo>
                    <a:pt x="0" y="10258"/>
                  </a:moveTo>
                  <a:cubicBezTo>
                    <a:pt x="3000" y="4442"/>
                    <a:pt x="6000" y="-1373"/>
                    <a:pt x="9600" y="289"/>
                  </a:cubicBezTo>
                  <a:cubicBezTo>
                    <a:pt x="13200" y="1950"/>
                    <a:pt x="17400" y="11089"/>
                    <a:pt x="21600" y="20227"/>
                  </a:cubicBezTo>
                </a:path>
              </a:pathLst>
            </a:custGeom>
            <a:noFill/>
            <a:ln w="38100" cap="flat">
              <a:solidFill>
                <a:srgbClr val="002060"/>
              </a:solidFill>
              <a:prstDash val="solid"/>
              <a:round/>
              <a:tailEnd type="triangle" w="med" len="med"/>
            </a:ln>
            <a:effectLst/>
          </p:spPr>
          <p:txBody>
            <a:bodyPr wrap="square" lIns="50800" tIns="50800" rIns="50800" bIns="50800" numCol="1" anchor="ctr">
              <a:noAutofit/>
            </a:bodyPr>
            <a:lstStyle/>
            <a:p>
              <a:pPr marL="40639" marR="40639" algn="l" defTabSz="914400">
                <a:defRPr sz="2400" b="1" i="1">
                  <a:uFill>
                    <a:solidFill>
                      <a:srgbClr val="FFFFFF"/>
                    </a:solidFill>
                  </a:uFill>
                  <a:latin typeface="Times New Roman"/>
                  <a:ea typeface="Times New Roman"/>
                  <a:cs typeface="Times New Roman"/>
                  <a:sym typeface="Times New Roman"/>
                </a:defRPr>
              </a:pPr>
              <a:endParaRPr/>
            </a:p>
          </p:txBody>
        </p:sp>
        <p:sp>
          <p:nvSpPr>
            <p:cNvPr id="28" name="Line">
              <a:extLst>
                <a:ext uri="{FF2B5EF4-FFF2-40B4-BE49-F238E27FC236}">
                  <a16:creationId xmlns:a16="http://schemas.microsoft.com/office/drawing/2014/main" id="{878D795A-EA01-3042-A90B-E1C7ECA9F7E8}"/>
                </a:ext>
              </a:extLst>
            </p:cNvPr>
            <p:cNvSpPr/>
            <p:nvPr/>
          </p:nvSpPr>
          <p:spPr>
            <a:xfrm>
              <a:off x="2817627" y="355751"/>
              <a:ext cx="956931" cy="282563"/>
            </a:xfrm>
            <a:custGeom>
              <a:avLst/>
              <a:gdLst/>
              <a:ahLst/>
              <a:cxnLst>
                <a:cxn ang="0">
                  <a:pos x="wd2" y="hd2"/>
                </a:cxn>
                <a:cxn ang="5400000">
                  <a:pos x="wd2" y="hd2"/>
                </a:cxn>
                <a:cxn ang="10800000">
                  <a:pos x="wd2" y="hd2"/>
                </a:cxn>
                <a:cxn ang="16200000">
                  <a:pos x="wd2" y="hd2"/>
                </a:cxn>
              </a:cxnLst>
              <a:rect l="0" t="0" r="r" b="b"/>
              <a:pathLst>
                <a:path w="21600" h="20227" extrusionOk="0">
                  <a:moveTo>
                    <a:pt x="0" y="10258"/>
                  </a:moveTo>
                  <a:cubicBezTo>
                    <a:pt x="3000" y="4442"/>
                    <a:pt x="6000" y="-1373"/>
                    <a:pt x="9600" y="289"/>
                  </a:cubicBezTo>
                  <a:cubicBezTo>
                    <a:pt x="13200" y="1950"/>
                    <a:pt x="17400" y="11089"/>
                    <a:pt x="21600" y="20227"/>
                  </a:cubicBezTo>
                </a:path>
              </a:pathLst>
            </a:custGeom>
            <a:noFill/>
            <a:ln w="38100" cap="flat">
              <a:solidFill>
                <a:srgbClr val="002060"/>
              </a:solidFill>
              <a:prstDash val="solid"/>
              <a:round/>
              <a:tailEnd type="triangle" w="med" len="med"/>
            </a:ln>
            <a:effectLst/>
          </p:spPr>
          <p:txBody>
            <a:bodyPr wrap="square" lIns="50800" tIns="50800" rIns="50800" bIns="50800" numCol="1" anchor="ctr">
              <a:noAutofit/>
            </a:bodyPr>
            <a:lstStyle/>
            <a:p>
              <a:pPr marL="40639" marR="40639" algn="l" defTabSz="914400">
                <a:defRPr sz="2400" b="1" i="1">
                  <a:uFill>
                    <a:solidFill>
                      <a:srgbClr val="FFFFFF"/>
                    </a:solidFill>
                  </a:uFill>
                  <a:latin typeface="Times New Roman"/>
                  <a:ea typeface="Times New Roman"/>
                  <a:cs typeface="Times New Roman"/>
                  <a:sym typeface="Times New Roman"/>
                </a:defRPr>
              </a:pPr>
              <a:endParaRPr/>
            </a:p>
          </p:txBody>
        </p:sp>
        <p:sp>
          <p:nvSpPr>
            <p:cNvPr id="29" name="Line">
              <a:extLst>
                <a:ext uri="{FF2B5EF4-FFF2-40B4-BE49-F238E27FC236}">
                  <a16:creationId xmlns:a16="http://schemas.microsoft.com/office/drawing/2014/main" id="{A4BCBB66-1843-5840-9D8D-53259523D6C3}"/>
                </a:ext>
              </a:extLst>
            </p:cNvPr>
            <p:cNvSpPr/>
            <p:nvPr/>
          </p:nvSpPr>
          <p:spPr>
            <a:xfrm rot="2257249">
              <a:off x="2769404" y="1546067"/>
              <a:ext cx="1046282" cy="266615"/>
            </a:xfrm>
            <a:custGeom>
              <a:avLst/>
              <a:gdLst/>
              <a:ahLst/>
              <a:cxnLst>
                <a:cxn ang="0">
                  <a:pos x="wd2" y="hd2"/>
                </a:cxn>
                <a:cxn ang="5400000">
                  <a:pos x="wd2" y="hd2"/>
                </a:cxn>
                <a:cxn ang="10800000">
                  <a:pos x="wd2" y="hd2"/>
                </a:cxn>
                <a:cxn ang="16200000">
                  <a:pos x="wd2" y="hd2"/>
                </a:cxn>
              </a:cxnLst>
              <a:rect l="0" t="0" r="r" b="b"/>
              <a:pathLst>
                <a:path w="21600" h="20227" extrusionOk="0">
                  <a:moveTo>
                    <a:pt x="0" y="10258"/>
                  </a:moveTo>
                  <a:cubicBezTo>
                    <a:pt x="3000" y="4442"/>
                    <a:pt x="6000" y="-1373"/>
                    <a:pt x="9600" y="289"/>
                  </a:cubicBezTo>
                  <a:cubicBezTo>
                    <a:pt x="13200" y="1950"/>
                    <a:pt x="17400" y="11089"/>
                    <a:pt x="21600" y="20227"/>
                  </a:cubicBezTo>
                </a:path>
              </a:pathLst>
            </a:custGeom>
            <a:noFill/>
            <a:ln w="38100" cap="flat">
              <a:solidFill>
                <a:srgbClr val="002060"/>
              </a:solidFill>
              <a:prstDash val="solid"/>
              <a:round/>
              <a:tailEnd type="triangle" w="med" len="med"/>
            </a:ln>
            <a:effectLst/>
          </p:spPr>
          <p:txBody>
            <a:bodyPr wrap="square" lIns="50800" tIns="50800" rIns="50800" bIns="50800" numCol="1" anchor="ctr">
              <a:noAutofit/>
            </a:bodyPr>
            <a:lstStyle/>
            <a:p>
              <a:pPr marL="40639" marR="40639" algn="l" defTabSz="914400">
                <a:defRPr sz="2400" b="1" i="1">
                  <a:uFill>
                    <a:solidFill>
                      <a:srgbClr val="FFFFFF"/>
                    </a:solidFill>
                  </a:uFill>
                  <a:latin typeface="Times New Roman"/>
                  <a:ea typeface="Times New Roman"/>
                  <a:cs typeface="Times New Roman"/>
                  <a:sym typeface="Times New Roman"/>
                </a:defRPr>
              </a:pPr>
              <a:endParaRPr/>
            </a:p>
          </p:txBody>
        </p:sp>
        <p:sp>
          <p:nvSpPr>
            <p:cNvPr id="30" name="Line">
              <a:extLst>
                <a:ext uri="{FF2B5EF4-FFF2-40B4-BE49-F238E27FC236}">
                  <a16:creationId xmlns:a16="http://schemas.microsoft.com/office/drawing/2014/main" id="{D312CB76-E009-104A-8054-8B2059B3ACA7}"/>
                </a:ext>
              </a:extLst>
            </p:cNvPr>
            <p:cNvSpPr/>
            <p:nvPr/>
          </p:nvSpPr>
          <p:spPr>
            <a:xfrm rot="8410087">
              <a:off x="1168143" y="1811911"/>
              <a:ext cx="1056771" cy="264584"/>
            </a:xfrm>
            <a:custGeom>
              <a:avLst/>
              <a:gdLst/>
              <a:ahLst/>
              <a:cxnLst>
                <a:cxn ang="0">
                  <a:pos x="wd2" y="hd2"/>
                </a:cxn>
                <a:cxn ang="5400000">
                  <a:pos x="wd2" y="hd2"/>
                </a:cxn>
                <a:cxn ang="10800000">
                  <a:pos x="wd2" y="hd2"/>
                </a:cxn>
                <a:cxn ang="16200000">
                  <a:pos x="wd2" y="hd2"/>
                </a:cxn>
              </a:cxnLst>
              <a:rect l="0" t="0" r="r" b="b"/>
              <a:pathLst>
                <a:path w="21600" h="20227" extrusionOk="0">
                  <a:moveTo>
                    <a:pt x="0" y="10258"/>
                  </a:moveTo>
                  <a:cubicBezTo>
                    <a:pt x="3000" y="4442"/>
                    <a:pt x="6000" y="-1373"/>
                    <a:pt x="9600" y="289"/>
                  </a:cubicBezTo>
                  <a:cubicBezTo>
                    <a:pt x="13200" y="1950"/>
                    <a:pt x="17400" y="11089"/>
                    <a:pt x="21600" y="20227"/>
                  </a:cubicBezTo>
                </a:path>
              </a:pathLst>
            </a:custGeom>
            <a:noFill/>
            <a:ln w="38100" cap="flat">
              <a:solidFill>
                <a:srgbClr val="002060"/>
              </a:solidFill>
              <a:prstDash val="solid"/>
              <a:round/>
              <a:tailEnd type="triangle" w="med" len="med"/>
            </a:ln>
            <a:effectLst/>
          </p:spPr>
          <p:txBody>
            <a:bodyPr wrap="square" lIns="50800" tIns="50800" rIns="50800" bIns="50800" numCol="1" anchor="ctr">
              <a:noAutofit/>
            </a:bodyPr>
            <a:lstStyle/>
            <a:p>
              <a:pPr marL="40639" marR="40639" algn="l" defTabSz="914400">
                <a:defRPr sz="2400" b="1" i="1">
                  <a:uFill>
                    <a:solidFill>
                      <a:srgbClr val="FFFFFF"/>
                    </a:solidFill>
                  </a:uFill>
                  <a:latin typeface="Times New Roman"/>
                  <a:ea typeface="Times New Roman"/>
                  <a:cs typeface="Times New Roman"/>
                  <a:sym typeface="Times New Roman"/>
                </a:defRPr>
              </a:pPr>
              <a:endParaRPr/>
            </a:p>
          </p:txBody>
        </p:sp>
        <p:sp>
          <p:nvSpPr>
            <p:cNvPr id="31" name="R">
              <a:extLst>
                <a:ext uri="{FF2B5EF4-FFF2-40B4-BE49-F238E27FC236}">
                  <a16:creationId xmlns:a16="http://schemas.microsoft.com/office/drawing/2014/main" id="{DA10F31A-CE2A-CC48-B31E-63CAD6D2688E}"/>
                </a:ext>
              </a:extLst>
            </p:cNvPr>
            <p:cNvSpPr/>
            <p:nvPr/>
          </p:nvSpPr>
          <p:spPr>
            <a:xfrm>
              <a:off x="1327962" y="1241811"/>
              <a:ext cx="315326" cy="5660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marL="40639" marR="40639" algn="l" defTabSz="914400">
                <a:spcBef>
                  <a:spcPts val="1600"/>
                </a:spcBef>
                <a:buClr>
                  <a:srgbClr val="000000"/>
                </a:buClr>
                <a:buFont typeface="Times New Roman"/>
                <a:defRPr sz="2800" b="1" i="1">
                  <a:uFill>
                    <a:solidFill>
                      <a:srgbClr val="FFFFFF"/>
                    </a:solidFill>
                  </a:uFill>
                  <a:latin typeface="Times New Roman"/>
                  <a:ea typeface="Times New Roman"/>
                  <a:cs typeface="Times New Roman"/>
                  <a:sym typeface="Times New Roman"/>
                </a:defRPr>
              </a:lvl1pPr>
            </a:lstStyle>
            <a:p>
              <a:r>
                <a:rPr dirty="0">
                  <a:solidFill>
                    <a:srgbClr val="002060"/>
                  </a:solidFill>
                </a:rPr>
                <a:t>R</a:t>
              </a:r>
            </a:p>
          </p:txBody>
        </p:sp>
        <p:sp>
          <p:nvSpPr>
            <p:cNvPr id="32" name="R">
              <a:extLst>
                <a:ext uri="{FF2B5EF4-FFF2-40B4-BE49-F238E27FC236}">
                  <a16:creationId xmlns:a16="http://schemas.microsoft.com/office/drawing/2014/main" id="{A8AEDA96-F73D-8D4C-A389-778E52CDBD1D}"/>
                </a:ext>
              </a:extLst>
            </p:cNvPr>
            <p:cNvSpPr/>
            <p:nvPr/>
          </p:nvSpPr>
          <p:spPr>
            <a:xfrm>
              <a:off x="3349254" y="893640"/>
              <a:ext cx="315327" cy="5660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marL="40639" marR="40639" algn="l" defTabSz="914400">
                <a:spcBef>
                  <a:spcPts val="1600"/>
                </a:spcBef>
                <a:buClr>
                  <a:srgbClr val="000000"/>
                </a:buClr>
                <a:buFont typeface="Times New Roman"/>
                <a:defRPr sz="2800" b="1" i="1">
                  <a:uFill>
                    <a:solidFill>
                      <a:srgbClr val="FFFFFF"/>
                    </a:solidFill>
                  </a:uFill>
                  <a:latin typeface="Times New Roman"/>
                  <a:ea typeface="Times New Roman"/>
                  <a:cs typeface="Times New Roman"/>
                  <a:sym typeface="Times New Roman"/>
                </a:defRPr>
              </a:lvl1pPr>
            </a:lstStyle>
            <a:p>
              <a:r>
                <a:rPr dirty="0">
                  <a:solidFill>
                    <a:srgbClr val="002060"/>
                  </a:solidFill>
                </a:rPr>
                <a:t>R</a:t>
              </a:r>
            </a:p>
          </p:txBody>
        </p:sp>
        <p:sp>
          <p:nvSpPr>
            <p:cNvPr id="33" name="R">
              <a:extLst>
                <a:ext uri="{FF2B5EF4-FFF2-40B4-BE49-F238E27FC236}">
                  <a16:creationId xmlns:a16="http://schemas.microsoft.com/office/drawing/2014/main" id="{E5C788B8-2AA1-5B45-80DB-51507F8BB28A}"/>
                </a:ext>
              </a:extLst>
            </p:cNvPr>
            <p:cNvSpPr/>
            <p:nvPr/>
          </p:nvSpPr>
          <p:spPr>
            <a:xfrm>
              <a:off x="3136604" y="1520347"/>
              <a:ext cx="315326" cy="5660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marL="40639" marR="40639" algn="l" defTabSz="914400">
                <a:spcBef>
                  <a:spcPts val="1600"/>
                </a:spcBef>
                <a:buClr>
                  <a:srgbClr val="000000"/>
                </a:buClr>
                <a:buFont typeface="Times New Roman"/>
                <a:defRPr sz="2800" b="1" i="1">
                  <a:uFill>
                    <a:solidFill>
                      <a:srgbClr val="FFFFFF"/>
                    </a:solidFill>
                  </a:uFill>
                  <a:latin typeface="Times New Roman"/>
                  <a:ea typeface="Times New Roman"/>
                  <a:cs typeface="Times New Roman"/>
                  <a:sym typeface="Times New Roman"/>
                </a:defRPr>
              </a:lvl1pPr>
            </a:lstStyle>
            <a:p>
              <a:r>
                <a:rPr dirty="0">
                  <a:solidFill>
                    <a:srgbClr val="002060"/>
                  </a:solidFill>
                </a:rPr>
                <a:t>R</a:t>
              </a:r>
            </a:p>
          </p:txBody>
        </p:sp>
        <p:sp>
          <p:nvSpPr>
            <p:cNvPr id="34" name="W">
              <a:extLst>
                <a:ext uri="{FF2B5EF4-FFF2-40B4-BE49-F238E27FC236}">
                  <a16:creationId xmlns:a16="http://schemas.microsoft.com/office/drawing/2014/main" id="{4D12F80A-AB0E-AF41-8860-B0986554F4E2}"/>
                </a:ext>
              </a:extLst>
            </p:cNvPr>
            <p:cNvSpPr/>
            <p:nvPr/>
          </p:nvSpPr>
          <p:spPr>
            <a:xfrm>
              <a:off x="1168473" y="60930"/>
              <a:ext cx="380566" cy="5660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marL="40639" marR="40639" algn="l" defTabSz="914400">
                <a:spcBef>
                  <a:spcPts val="1600"/>
                </a:spcBef>
                <a:buClr>
                  <a:srgbClr val="000000"/>
                </a:buClr>
                <a:buFont typeface="Times New Roman"/>
                <a:defRPr sz="2800" b="1" i="1">
                  <a:uFill>
                    <a:solidFill>
                      <a:srgbClr val="FFFFFF"/>
                    </a:solidFill>
                  </a:uFill>
                  <a:latin typeface="Times New Roman"/>
                  <a:ea typeface="Times New Roman"/>
                  <a:cs typeface="Times New Roman"/>
                  <a:sym typeface="Times New Roman"/>
                </a:defRPr>
              </a:lvl1pPr>
            </a:lstStyle>
            <a:p>
              <a:r>
                <a:rPr dirty="0">
                  <a:solidFill>
                    <a:srgbClr val="002060"/>
                  </a:solidFill>
                </a:rPr>
                <a:t>W</a:t>
              </a:r>
            </a:p>
          </p:txBody>
        </p:sp>
      </p:grpSp>
    </p:spTree>
    <p:extLst>
      <p:ext uri="{BB962C8B-B14F-4D97-AF65-F5344CB8AC3E}">
        <p14:creationId xmlns:p14="http://schemas.microsoft.com/office/powerpoint/2010/main" val="2223712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9085-E01B-BA42-82F6-802459905A1C}"/>
              </a:ext>
            </a:extLst>
          </p:cNvPr>
          <p:cNvSpPr>
            <a:spLocks noGrp="1"/>
          </p:cNvSpPr>
          <p:nvPr>
            <p:ph type="title"/>
          </p:nvPr>
        </p:nvSpPr>
        <p:spPr/>
        <p:txBody>
          <a:bodyPr/>
          <a:lstStyle/>
          <a:p>
            <a:r>
              <a:rPr lang="en-US" altLang="en-US" dirty="0"/>
              <a:t>Readers-Writers Problem…</a:t>
            </a:r>
            <a:endParaRPr lang="en-US" dirty="0"/>
          </a:p>
        </p:txBody>
      </p:sp>
      <p:sp>
        <p:nvSpPr>
          <p:cNvPr id="4" name="Slide Number Placeholder 3">
            <a:extLst>
              <a:ext uri="{FF2B5EF4-FFF2-40B4-BE49-F238E27FC236}">
                <a16:creationId xmlns:a16="http://schemas.microsoft.com/office/drawing/2014/main" id="{8634500B-1C86-814A-AFD5-2F85EE05DDDF}"/>
              </a:ext>
            </a:extLst>
          </p:cNvPr>
          <p:cNvSpPr>
            <a:spLocks noGrp="1"/>
          </p:cNvSpPr>
          <p:nvPr>
            <p:ph type="sldNum" sz="quarter" idx="12"/>
          </p:nvPr>
        </p:nvSpPr>
        <p:spPr/>
        <p:txBody>
          <a:bodyPr/>
          <a:lstStyle/>
          <a:p>
            <a:fld id="{BB96D72C-4D84-184E-B9E2-1582BC31D495}" type="slidenum">
              <a:rPr lang="en-US" smtClean="0"/>
              <a:t>35</a:t>
            </a:fld>
            <a:endParaRPr lang="en-US" dirty="0"/>
          </a:p>
        </p:txBody>
      </p:sp>
      <p:sp>
        <p:nvSpPr>
          <p:cNvPr id="5" name="Rectangle 3">
            <a:extLst>
              <a:ext uri="{FF2B5EF4-FFF2-40B4-BE49-F238E27FC236}">
                <a16:creationId xmlns:a16="http://schemas.microsoft.com/office/drawing/2014/main" id="{A120DBE6-979A-F842-B7DF-EFC8A5C2E824}"/>
              </a:ext>
            </a:extLst>
          </p:cNvPr>
          <p:cNvSpPr txBox="1">
            <a:spLocks noChangeArrowheads="1"/>
          </p:cNvSpPr>
          <p:nvPr/>
        </p:nvSpPr>
        <p:spPr>
          <a:xfrm>
            <a:off x="347662" y="1462693"/>
            <a:ext cx="11496675" cy="55757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lang="en-GB" sz="2400" kern="1200" dirty="0" smtClean="0">
                <a:solidFill>
                  <a:schemeClr val="tx1"/>
                </a:solidFill>
                <a:latin typeface="Arial M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en-GB" sz="2000" kern="1200" dirty="0" smtClean="0">
                <a:solidFill>
                  <a:schemeClr val="tx1"/>
                </a:solidFill>
                <a:latin typeface="Arial M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en-US" sz="2000" kern="1200" dirty="0">
                <a:solidFill>
                  <a:schemeClr val="tx1"/>
                </a:solidFill>
                <a:latin typeface="Arial M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A data set is shared among a number of concurrent processes</a:t>
            </a:r>
          </a:p>
          <a:p>
            <a:pPr lvl="1"/>
            <a:r>
              <a:rPr lang="en-US" altLang="en-US" dirty="0"/>
              <a:t>Readers – only read the data set; they do </a:t>
            </a:r>
            <a:r>
              <a:rPr lang="en-US" altLang="en-US" b="1" i="1" dirty="0"/>
              <a:t>not</a:t>
            </a:r>
            <a:r>
              <a:rPr lang="en-US" altLang="en-US" b="1" dirty="0"/>
              <a:t> </a:t>
            </a:r>
            <a:r>
              <a:rPr lang="en-US" altLang="en-US" dirty="0"/>
              <a:t>perform any updates</a:t>
            </a:r>
          </a:p>
          <a:p>
            <a:pPr lvl="1"/>
            <a:r>
              <a:rPr lang="en-US" altLang="en-US" dirty="0"/>
              <a:t>Writers   – can both read and write</a:t>
            </a:r>
          </a:p>
          <a:p>
            <a:r>
              <a:rPr lang="en-US" altLang="en-US" dirty="0"/>
              <a:t>Problem – allow multiple readers to read at the same time</a:t>
            </a:r>
          </a:p>
          <a:p>
            <a:pPr lvl="1"/>
            <a:r>
              <a:rPr lang="en-US" altLang="en-US" dirty="0"/>
              <a:t>Only one single writer can access the shared data at the same time</a:t>
            </a:r>
          </a:p>
          <a:p>
            <a:r>
              <a:rPr lang="en-US" altLang="en-US" dirty="0"/>
              <a:t>Several variations of how readers and writers are considered  – all involve some form of priorities</a:t>
            </a:r>
          </a:p>
          <a:p>
            <a:r>
              <a:rPr lang="en-US" altLang="en-US" sz="2000" dirty="0"/>
              <a:t>Shared Data</a:t>
            </a:r>
          </a:p>
          <a:p>
            <a:pPr lvl="1"/>
            <a:r>
              <a:rPr lang="en-US" altLang="en-US" dirty="0"/>
              <a:t>Semaphore </a:t>
            </a:r>
            <a:r>
              <a:rPr lang="en-US" altLang="en-US" b="1" dirty="0">
                <a:solidFill>
                  <a:srgbClr val="000000"/>
                </a:solidFill>
                <a:latin typeface="Courier New" panose="02070309020205020404" pitchFamily="49" charset="0"/>
              </a:rPr>
              <a:t>mutex</a:t>
            </a:r>
            <a:r>
              <a:rPr lang="en-US" altLang="en-US" dirty="0"/>
              <a:t> initialized to 1</a:t>
            </a:r>
          </a:p>
          <a:p>
            <a:pPr lvl="1"/>
            <a:r>
              <a:rPr lang="en-US" altLang="en-US" dirty="0"/>
              <a:t>Semaphore </a:t>
            </a:r>
            <a:r>
              <a:rPr lang="en-US" altLang="en-US" b="1" dirty="0" err="1">
                <a:solidFill>
                  <a:srgbClr val="000000"/>
                </a:solidFill>
                <a:latin typeface="Courier New" panose="02070309020205020404" pitchFamily="49" charset="0"/>
              </a:rPr>
              <a:t>rw_mutex</a:t>
            </a:r>
            <a:r>
              <a:rPr lang="en-US" altLang="en-US" dirty="0"/>
              <a:t> initialized to 1</a:t>
            </a:r>
          </a:p>
          <a:p>
            <a:pPr lvl="1"/>
            <a:r>
              <a:rPr lang="en-US" altLang="en-US" dirty="0"/>
              <a:t>Integer </a:t>
            </a:r>
            <a:r>
              <a:rPr lang="en-US" altLang="en-US" b="1" dirty="0" err="1">
                <a:solidFill>
                  <a:srgbClr val="000000"/>
                </a:solidFill>
                <a:latin typeface="Courier New" panose="02070309020205020404" pitchFamily="49" charset="0"/>
              </a:rPr>
              <a:t>read_count</a:t>
            </a:r>
            <a:r>
              <a:rPr lang="en-US" altLang="en-US" dirty="0"/>
              <a:t> initialized to 0</a:t>
            </a:r>
          </a:p>
          <a:p>
            <a:pPr lvl="1"/>
            <a:endParaRPr lang="en-US" altLang="en-US" dirty="0"/>
          </a:p>
        </p:txBody>
      </p:sp>
    </p:spTree>
    <p:extLst>
      <p:ext uri="{BB962C8B-B14F-4D97-AF65-F5344CB8AC3E}">
        <p14:creationId xmlns:p14="http://schemas.microsoft.com/office/powerpoint/2010/main" val="62963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A2785-1F41-4341-B18F-9C16A53719BE}"/>
              </a:ext>
            </a:extLst>
          </p:cNvPr>
          <p:cNvSpPr>
            <a:spLocks noGrp="1"/>
          </p:cNvSpPr>
          <p:nvPr>
            <p:ph type="title"/>
          </p:nvPr>
        </p:nvSpPr>
        <p:spPr>
          <a:xfrm>
            <a:off x="831475" y="-289994"/>
            <a:ext cx="10515600" cy="1436947"/>
          </a:xfrm>
        </p:spPr>
        <p:txBody>
          <a:bodyPr/>
          <a:lstStyle/>
          <a:p>
            <a:r>
              <a:rPr lang="en-US" altLang="en-US" dirty="0"/>
              <a:t>Readers-Writers Problem…</a:t>
            </a:r>
            <a:endParaRPr lang="en-US" dirty="0"/>
          </a:p>
        </p:txBody>
      </p:sp>
      <p:sp>
        <p:nvSpPr>
          <p:cNvPr id="4" name="Slide Number Placeholder 3">
            <a:extLst>
              <a:ext uri="{FF2B5EF4-FFF2-40B4-BE49-F238E27FC236}">
                <a16:creationId xmlns:a16="http://schemas.microsoft.com/office/drawing/2014/main" id="{C6173D97-4940-F64B-A320-82B1AC5654A9}"/>
              </a:ext>
            </a:extLst>
          </p:cNvPr>
          <p:cNvSpPr>
            <a:spLocks noGrp="1"/>
          </p:cNvSpPr>
          <p:nvPr>
            <p:ph type="sldNum" sz="quarter" idx="12"/>
          </p:nvPr>
        </p:nvSpPr>
        <p:spPr/>
        <p:txBody>
          <a:bodyPr/>
          <a:lstStyle/>
          <a:p>
            <a:fld id="{BB96D72C-4D84-184E-B9E2-1582BC31D495}" type="slidenum">
              <a:rPr lang="en-US" smtClean="0"/>
              <a:t>36</a:t>
            </a:fld>
            <a:endParaRPr lang="en-US" dirty="0"/>
          </a:p>
        </p:txBody>
      </p:sp>
      <p:sp>
        <p:nvSpPr>
          <p:cNvPr id="7" name="Rectangle 6">
            <a:extLst>
              <a:ext uri="{FF2B5EF4-FFF2-40B4-BE49-F238E27FC236}">
                <a16:creationId xmlns:a16="http://schemas.microsoft.com/office/drawing/2014/main" id="{64DDD232-772F-CE4F-BF0F-2ABEE10081D6}"/>
              </a:ext>
            </a:extLst>
          </p:cNvPr>
          <p:cNvSpPr/>
          <p:nvPr/>
        </p:nvSpPr>
        <p:spPr>
          <a:xfrm>
            <a:off x="0" y="1503372"/>
            <a:ext cx="6096000" cy="3970318"/>
          </a:xfrm>
          <a:prstGeom prst="rect">
            <a:avLst/>
          </a:prstGeom>
        </p:spPr>
        <p:txBody>
          <a:bodyPr>
            <a:spAutoFit/>
          </a:bodyPr>
          <a:lstStyle/>
          <a:p>
            <a:pPr marL="228600" indent="-228600" defTabSz="914400">
              <a:lnSpc>
                <a:spcPct val="150000"/>
              </a:lnSpc>
              <a:spcBef>
                <a:spcPts val="1000"/>
              </a:spcBef>
              <a:buFont typeface="Arial" panose="020B0604020202020204" pitchFamily="34" charset="0"/>
              <a:buChar char="•"/>
            </a:pPr>
            <a:r>
              <a:rPr lang="en-US" altLang="en-US" sz="2400" dirty="0">
                <a:latin typeface="Arial MT"/>
              </a:rPr>
              <a:t>The structure of a writer process</a:t>
            </a:r>
          </a:p>
          <a:p>
            <a:pPr>
              <a:buFont typeface="Monotype Sorts" pitchFamily="2" charset="2"/>
              <a:buNone/>
            </a:pPr>
            <a:r>
              <a:rPr lang="en-US" altLang="en-US" sz="2400" dirty="0">
                <a:solidFill>
                  <a:srgbClr val="0000FF"/>
                </a:solidFill>
              </a:rPr>
              <a:t>                      </a:t>
            </a:r>
            <a:r>
              <a:rPr lang="en-US" altLang="en-US" sz="2400" b="1" dirty="0">
                <a:latin typeface="Courier New" panose="02070309020205020404" pitchFamily="49" charset="0"/>
                <a:cs typeface="Courier New" panose="02070309020205020404" pitchFamily="49" charset="0"/>
              </a:rPr>
              <a:t> do {</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wait(</a:t>
            </a:r>
            <a:r>
              <a:rPr lang="en-US" altLang="en-US" sz="2400" b="1" dirty="0" err="1">
                <a:latin typeface="Courier New" panose="02070309020205020404" pitchFamily="49" charset="0"/>
                <a:cs typeface="Courier New" panose="02070309020205020404" pitchFamily="49" charset="0"/>
              </a:rPr>
              <a:t>rw_mutex</a:t>
            </a:r>
            <a:r>
              <a:rPr lang="en-US" altLang="en-US" sz="2400" b="1" dirty="0">
                <a:latin typeface="Courier New" panose="02070309020205020404" pitchFamily="49" charset="0"/>
                <a:cs typeface="Courier New" panose="02070309020205020404" pitchFamily="49" charset="0"/>
              </a:rPr>
              <a:t>); </a:t>
            </a:r>
          </a:p>
          <a:p>
            <a:pPr>
              <a:buFont typeface="Monotype Sorts" pitchFamily="2" charset="2"/>
              <a:buNone/>
            </a:pPr>
            <a:r>
              <a:rPr lang="en-US" altLang="en-US" sz="2400" b="1" dirty="0">
                <a:solidFill>
                  <a:srgbClr val="002060"/>
                </a:solidFill>
                <a:latin typeface="Courier New" panose="02070309020205020404" pitchFamily="49" charset="0"/>
                <a:cs typeface="Courier New" panose="02070309020205020404" pitchFamily="49" charset="0"/>
              </a:rPr>
              <a:t>               ...</a:t>
            </a:r>
            <a:br>
              <a:rPr lang="en-US" altLang="en-US" sz="2400" b="1" dirty="0">
                <a:solidFill>
                  <a:srgbClr val="00B0F0"/>
                </a:solidFill>
                <a:latin typeface="Courier New" panose="02070309020205020404" pitchFamily="49" charset="0"/>
                <a:cs typeface="Courier New" panose="02070309020205020404" pitchFamily="49" charset="0"/>
              </a:rPr>
            </a:br>
            <a:r>
              <a:rPr lang="en-US" altLang="en-US" sz="2400" b="1" dirty="0">
                <a:solidFill>
                  <a:srgbClr val="00B0F0"/>
                </a:solidFill>
                <a:latin typeface="Courier New" panose="02070309020205020404" pitchFamily="49" charset="0"/>
                <a:cs typeface="Courier New" panose="02070309020205020404" pitchFamily="49" charset="0"/>
              </a:rPr>
              <a:t>          /* writing is performed */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signal(</a:t>
            </a:r>
            <a:r>
              <a:rPr lang="en-US" altLang="en-US" sz="2400" b="1" dirty="0" err="1">
                <a:latin typeface="Courier New" panose="02070309020205020404" pitchFamily="49" charset="0"/>
                <a:cs typeface="Courier New" panose="02070309020205020404" pitchFamily="49" charset="0"/>
              </a:rPr>
              <a:t>rw_mutex</a:t>
            </a:r>
            <a:r>
              <a:rPr lang="en-US" altLang="en-US" sz="2400" b="1" dirty="0">
                <a:latin typeface="Courier New" panose="02070309020205020404" pitchFamily="49" charset="0"/>
                <a:cs typeface="Courier New" panose="02070309020205020404" pitchFamily="49" charset="0"/>
              </a:rPr>
              <a:t>);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 while (true);</a:t>
            </a:r>
            <a:br>
              <a:rPr lang="en-US" altLang="en-US" sz="2400" b="1" dirty="0">
                <a:latin typeface="Courier New" panose="02070309020205020404" pitchFamily="49" charset="0"/>
                <a:cs typeface="Courier New" panose="02070309020205020404" pitchFamily="49" charset="0"/>
              </a:rPr>
            </a:br>
            <a:endParaRPr lang="en-US" altLang="en-US" sz="2400" b="1"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C4DA725F-DE94-4948-B479-35A20E422846}"/>
              </a:ext>
            </a:extLst>
          </p:cNvPr>
          <p:cNvSpPr/>
          <p:nvPr/>
        </p:nvSpPr>
        <p:spPr>
          <a:xfrm>
            <a:off x="5177117" y="922916"/>
            <a:ext cx="6096000" cy="6555641"/>
          </a:xfrm>
          <a:prstGeom prst="rect">
            <a:avLst/>
          </a:prstGeom>
        </p:spPr>
        <p:txBody>
          <a:bodyPr>
            <a:spAutoFit/>
          </a:bodyPr>
          <a:lstStyle/>
          <a:p>
            <a:pPr marL="228600" indent="-228600" defTabSz="914400">
              <a:lnSpc>
                <a:spcPct val="150000"/>
              </a:lnSpc>
              <a:spcBef>
                <a:spcPts val="1000"/>
              </a:spcBef>
              <a:buFont typeface="Arial" panose="020B0604020202020204" pitchFamily="34" charset="0"/>
              <a:buChar char="•"/>
            </a:pPr>
            <a:r>
              <a:rPr lang="en-US" altLang="en-US" sz="2400" dirty="0">
                <a:latin typeface="Arial MT"/>
              </a:rPr>
              <a:t>The structure of a reader process</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do {</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wait(mutex);</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a:t>
            </a:r>
            <a:r>
              <a:rPr lang="en-US" altLang="en-US" sz="2400" b="1" dirty="0" err="1">
                <a:latin typeface="Courier New" panose="02070309020205020404" pitchFamily="49" charset="0"/>
                <a:cs typeface="Courier New" panose="02070309020205020404" pitchFamily="49" charset="0"/>
              </a:rPr>
              <a:t>read_count</a:t>
            </a:r>
            <a:r>
              <a:rPr lang="en-US" altLang="en-US" sz="2400" b="1" dirty="0">
                <a:latin typeface="Courier New" panose="02070309020205020404" pitchFamily="49" charset="0"/>
                <a:cs typeface="Courier New" panose="02070309020205020404" pitchFamily="49" charset="0"/>
              </a:rPr>
              <a:t>++;</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if (</a:t>
            </a:r>
            <a:r>
              <a:rPr lang="en-US" altLang="en-US" sz="2400" b="1" dirty="0" err="1">
                <a:latin typeface="Courier New" panose="02070309020205020404" pitchFamily="49" charset="0"/>
                <a:cs typeface="Courier New" panose="02070309020205020404" pitchFamily="49" charset="0"/>
              </a:rPr>
              <a:t>read_count</a:t>
            </a:r>
            <a:r>
              <a:rPr lang="en-US" altLang="en-US" sz="2400" b="1" dirty="0">
                <a:latin typeface="Courier New" panose="02070309020205020404" pitchFamily="49" charset="0"/>
                <a:cs typeface="Courier New" panose="02070309020205020404" pitchFamily="49" charset="0"/>
              </a:rPr>
              <a:t> == 1)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wait(</a:t>
            </a:r>
            <a:r>
              <a:rPr lang="en-US" altLang="en-US" sz="2400" b="1" dirty="0" err="1">
                <a:latin typeface="Courier New" panose="02070309020205020404" pitchFamily="49" charset="0"/>
                <a:cs typeface="Courier New" panose="02070309020205020404" pitchFamily="49" charset="0"/>
              </a:rPr>
              <a:t>rw_mutex</a:t>
            </a:r>
            <a:r>
              <a:rPr lang="en-US" altLang="en-US" sz="2400" b="1" dirty="0">
                <a:latin typeface="Courier New" panose="02070309020205020404" pitchFamily="49" charset="0"/>
                <a:cs typeface="Courier New" panose="02070309020205020404" pitchFamily="49" charset="0"/>
              </a:rPr>
              <a:t>);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signal(mutex); </a:t>
            </a:r>
          </a:p>
          <a:p>
            <a:pPr>
              <a:buFont typeface="Monotype Sorts" pitchFamily="2" charset="2"/>
              <a:buNone/>
            </a:pPr>
            <a:r>
              <a:rPr lang="en-US" altLang="en-US" sz="2400" b="1" dirty="0">
                <a:solidFill>
                  <a:srgbClr val="00B0F0"/>
                </a:solidFill>
                <a:latin typeface="Courier New" panose="02070309020205020404" pitchFamily="49" charset="0"/>
                <a:cs typeface="Courier New" panose="02070309020205020404" pitchFamily="49" charset="0"/>
              </a:rPr>
              <a:t>               ...</a:t>
            </a:r>
            <a:br>
              <a:rPr lang="en-US" altLang="en-US" sz="2400" b="1" dirty="0">
                <a:solidFill>
                  <a:srgbClr val="00B0F0"/>
                </a:solidFill>
                <a:latin typeface="Courier New" panose="02070309020205020404" pitchFamily="49" charset="0"/>
                <a:cs typeface="Courier New" panose="02070309020205020404" pitchFamily="49" charset="0"/>
              </a:rPr>
            </a:br>
            <a:r>
              <a:rPr lang="en-US" altLang="en-US" sz="2400" b="1" dirty="0">
                <a:solidFill>
                  <a:srgbClr val="00B0F0"/>
                </a:solidFill>
                <a:latin typeface="Courier New" panose="02070309020205020404" pitchFamily="49" charset="0"/>
                <a:cs typeface="Courier New" panose="02070309020205020404" pitchFamily="49" charset="0"/>
              </a:rPr>
              <a:t>           /* reading is performed */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wait(mutex);</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read count--;</a:t>
            </a:r>
            <a:br>
              <a:rPr lang="en-US" altLang="en-US" sz="2400" b="1" dirty="0">
                <a:latin typeface="Courier New" panose="02070309020205020404" pitchFamily="49" charset="0"/>
                <a:cs typeface="Courier New" panose="02070309020205020404" pitchFamily="49" charset="0"/>
              </a:rPr>
            </a:br>
            <a:r>
              <a:rPr lang="en-US" altLang="en-US" sz="2400" b="1" dirty="0">
                <a:latin typeface="Courier New" panose="02070309020205020404" pitchFamily="49" charset="0"/>
                <a:cs typeface="Courier New" panose="02070309020205020404" pitchFamily="49" charset="0"/>
              </a:rPr>
              <a:t>           if (</a:t>
            </a:r>
            <a:r>
              <a:rPr lang="en-US" altLang="en-US" sz="2400" b="1" dirty="0" err="1">
                <a:latin typeface="Courier New" panose="02070309020205020404" pitchFamily="49" charset="0"/>
                <a:cs typeface="Courier New" panose="02070309020205020404" pitchFamily="49" charset="0"/>
              </a:rPr>
              <a:t>read_count</a:t>
            </a:r>
            <a:r>
              <a:rPr lang="en-US" altLang="en-US" sz="2400" b="1" dirty="0">
                <a:latin typeface="Courier New" panose="02070309020205020404" pitchFamily="49" charset="0"/>
                <a:cs typeface="Courier New" panose="02070309020205020404" pitchFamily="49" charset="0"/>
              </a:rPr>
              <a:t> == 0)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signal(</a:t>
            </a:r>
            <a:r>
              <a:rPr lang="en-US" altLang="en-US" sz="2400" b="1" dirty="0" err="1">
                <a:latin typeface="Courier New" panose="02070309020205020404" pitchFamily="49" charset="0"/>
                <a:cs typeface="Courier New" panose="02070309020205020404" pitchFamily="49" charset="0"/>
              </a:rPr>
              <a:t>rw_mutex</a:t>
            </a:r>
            <a:r>
              <a:rPr lang="en-US" altLang="en-US" sz="2400" b="1" dirty="0">
                <a:latin typeface="Courier New" panose="02070309020205020404" pitchFamily="49" charset="0"/>
                <a:cs typeface="Courier New" panose="02070309020205020404" pitchFamily="49" charset="0"/>
              </a:rPr>
              <a:t>);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signal(mutex); </a:t>
            </a:r>
          </a:p>
          <a:p>
            <a:pPr>
              <a:buFont typeface="Monotype Sorts" pitchFamily="2" charset="2"/>
              <a:buNone/>
            </a:pPr>
            <a:r>
              <a:rPr lang="en-US" altLang="en-US" sz="2400" b="1" dirty="0">
                <a:latin typeface="Courier New" panose="02070309020205020404" pitchFamily="49" charset="0"/>
                <a:cs typeface="Courier New" panose="02070309020205020404" pitchFamily="49" charset="0"/>
              </a:rPr>
              <a:t>       } while (true);</a:t>
            </a:r>
          </a:p>
        </p:txBody>
      </p:sp>
      <p:sp>
        <p:nvSpPr>
          <p:cNvPr id="3" name="TextBox 2">
            <a:extLst>
              <a:ext uri="{FF2B5EF4-FFF2-40B4-BE49-F238E27FC236}">
                <a16:creationId xmlns:a16="http://schemas.microsoft.com/office/drawing/2014/main" id="{37CEBA8C-E3CF-E94F-8DBD-B1233CD84FB5}"/>
              </a:ext>
            </a:extLst>
          </p:cNvPr>
          <p:cNvSpPr txBox="1"/>
          <p:nvPr/>
        </p:nvSpPr>
        <p:spPr>
          <a:xfrm>
            <a:off x="3039035" y="595704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92125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8DF1-7688-9442-A280-78149F7C61F3}"/>
              </a:ext>
            </a:extLst>
          </p:cNvPr>
          <p:cNvSpPr>
            <a:spLocks noGrp="1"/>
          </p:cNvSpPr>
          <p:nvPr>
            <p:ph type="title"/>
          </p:nvPr>
        </p:nvSpPr>
        <p:spPr>
          <a:xfrm>
            <a:off x="838200" y="-175375"/>
            <a:ext cx="10515600" cy="1436947"/>
          </a:xfrm>
        </p:spPr>
        <p:txBody>
          <a:bodyPr/>
          <a:lstStyle/>
          <a:p>
            <a:r>
              <a:rPr lang="en-IN" dirty="0"/>
              <a:t>Dining Philosophers Problem</a:t>
            </a:r>
            <a:endParaRPr lang="en-US" dirty="0"/>
          </a:p>
        </p:txBody>
      </p:sp>
      <p:sp>
        <p:nvSpPr>
          <p:cNvPr id="3" name="Content Placeholder 2">
            <a:extLst>
              <a:ext uri="{FF2B5EF4-FFF2-40B4-BE49-F238E27FC236}">
                <a16:creationId xmlns:a16="http://schemas.microsoft.com/office/drawing/2014/main" id="{66D16FD5-3C0F-6945-80ED-8804D4B182E7}"/>
              </a:ext>
            </a:extLst>
          </p:cNvPr>
          <p:cNvSpPr>
            <a:spLocks noGrp="1"/>
          </p:cNvSpPr>
          <p:nvPr>
            <p:ph idx="1"/>
          </p:nvPr>
        </p:nvSpPr>
        <p:spPr>
          <a:xfrm>
            <a:off x="-1" y="1024261"/>
            <a:ext cx="7558809" cy="6165170"/>
          </a:xfrm>
        </p:spPr>
        <p:txBody>
          <a:bodyPr>
            <a:noAutofit/>
          </a:bodyPr>
          <a:lstStyle/>
          <a:p>
            <a:pPr marL="383540" marR="40639" indent="-342900">
              <a:spcBef>
                <a:spcPts val="0"/>
              </a:spcBef>
              <a:buSzPct val="175000"/>
              <a:defRPr sz="3000">
                <a:uFill>
                  <a:solidFill>
                    <a:srgbClr val="FFFFFF"/>
                  </a:solidFill>
                </a:uFill>
              </a:defRPr>
            </a:pPr>
            <a:r>
              <a:rPr lang="en-IN" dirty="0"/>
              <a:t>Philosophers either think or eat</a:t>
            </a:r>
          </a:p>
          <a:p>
            <a:pPr marL="383540" marR="40639" indent="-342900">
              <a:spcBef>
                <a:spcPts val="0"/>
              </a:spcBef>
              <a:buSzPct val="175000"/>
              <a:defRPr sz="3000">
                <a:uFill>
                  <a:solidFill>
                    <a:srgbClr val="FFFFFF"/>
                  </a:solidFill>
                </a:uFill>
              </a:defRPr>
            </a:pPr>
            <a:r>
              <a:rPr lang="en-IN" dirty="0"/>
              <a:t>Each need to use 2 forks for eating</a:t>
            </a:r>
          </a:p>
          <a:p>
            <a:pPr marL="383540" marR="40639" indent="-342900">
              <a:spcBef>
                <a:spcPts val="0"/>
              </a:spcBef>
              <a:buSzPct val="175000"/>
              <a:defRPr sz="3000">
                <a:uFill>
                  <a:solidFill>
                    <a:srgbClr val="FFFFFF"/>
                  </a:solidFill>
                </a:uFill>
              </a:defRPr>
            </a:pPr>
            <a:r>
              <a:rPr lang="en-IN" dirty="0"/>
              <a:t>We have only 5 forks</a:t>
            </a:r>
          </a:p>
          <a:p>
            <a:pPr marL="383540" marR="40639" indent="-342900">
              <a:spcBef>
                <a:spcPts val="0"/>
              </a:spcBef>
              <a:buSzPct val="175000"/>
              <a:defRPr sz="3000">
                <a:uFill>
                  <a:solidFill>
                    <a:srgbClr val="FFFFFF"/>
                  </a:solidFill>
                </a:uFill>
              </a:defRPr>
            </a:pPr>
            <a:r>
              <a:rPr lang="en-IN" dirty="0"/>
              <a:t>Problem Statement : Develop an  algorithm where no philosopher  starves.</a:t>
            </a:r>
          </a:p>
          <a:p>
            <a:pPr marL="383540" marR="40639" indent="-342900">
              <a:spcBef>
                <a:spcPts val="0"/>
              </a:spcBef>
              <a:buSzPct val="175000"/>
              <a:defRPr sz="3000">
                <a:uFill>
                  <a:solidFill>
                    <a:srgbClr val="FFFFFF"/>
                  </a:solidFill>
                </a:uFill>
              </a:defRPr>
            </a:pPr>
            <a:r>
              <a:rPr lang="en-IN" dirty="0"/>
              <a:t>A classical synchronization problem</a:t>
            </a:r>
          </a:p>
          <a:p>
            <a:pPr marL="383540" marR="40639" indent="-342900">
              <a:spcBef>
                <a:spcPts val="0"/>
              </a:spcBef>
              <a:buSzPct val="175000"/>
              <a:defRPr sz="3000">
                <a:uFill>
                  <a:solidFill>
                    <a:srgbClr val="FFFFFF"/>
                  </a:solidFill>
                </a:uFill>
              </a:defRPr>
            </a:pPr>
            <a:r>
              <a:rPr lang="en-IN" dirty="0"/>
              <a:t>Illustrates the difficulty of allocating resources among process without deadlock and starvation</a:t>
            </a:r>
          </a:p>
          <a:p>
            <a:endParaRPr lang="en-US" dirty="0"/>
          </a:p>
        </p:txBody>
      </p:sp>
      <p:sp>
        <p:nvSpPr>
          <p:cNvPr id="4" name="Slide Number Placeholder 3">
            <a:extLst>
              <a:ext uri="{FF2B5EF4-FFF2-40B4-BE49-F238E27FC236}">
                <a16:creationId xmlns:a16="http://schemas.microsoft.com/office/drawing/2014/main" id="{A5A23357-6540-6B41-915B-C111E75BA820}"/>
              </a:ext>
            </a:extLst>
          </p:cNvPr>
          <p:cNvSpPr>
            <a:spLocks noGrp="1"/>
          </p:cNvSpPr>
          <p:nvPr>
            <p:ph type="sldNum" sz="quarter" idx="12"/>
          </p:nvPr>
        </p:nvSpPr>
        <p:spPr/>
        <p:txBody>
          <a:bodyPr/>
          <a:lstStyle/>
          <a:p>
            <a:fld id="{BB96D72C-4D84-184E-B9E2-1582BC31D495}" type="slidenum">
              <a:rPr lang="en-US" smtClean="0"/>
              <a:t>37</a:t>
            </a:fld>
            <a:endParaRPr lang="en-US" dirty="0"/>
          </a:p>
        </p:txBody>
      </p:sp>
      <p:grpSp>
        <p:nvGrpSpPr>
          <p:cNvPr id="53" name="object 15">
            <a:extLst>
              <a:ext uri="{FF2B5EF4-FFF2-40B4-BE49-F238E27FC236}">
                <a16:creationId xmlns:a16="http://schemas.microsoft.com/office/drawing/2014/main" id="{B5DB6B70-58D8-6744-B4D6-31FB7DF2801B}"/>
              </a:ext>
            </a:extLst>
          </p:cNvPr>
          <p:cNvGrpSpPr/>
          <p:nvPr/>
        </p:nvGrpSpPr>
        <p:grpSpPr>
          <a:xfrm>
            <a:off x="9548654" y="2001572"/>
            <a:ext cx="330835" cy="254635"/>
            <a:chOff x="2272982" y="1206182"/>
            <a:chExt cx="330835" cy="254635"/>
          </a:xfrm>
        </p:grpSpPr>
        <p:sp>
          <p:nvSpPr>
            <p:cNvPr id="54" name="object 16">
              <a:extLst>
                <a:ext uri="{FF2B5EF4-FFF2-40B4-BE49-F238E27FC236}">
                  <a16:creationId xmlns:a16="http://schemas.microsoft.com/office/drawing/2014/main" id="{3FBFE58D-FCA5-6F47-A24F-E09F8B44F6DD}"/>
                </a:ext>
              </a:extLst>
            </p:cNvPr>
            <p:cNvSpPr/>
            <p:nvPr/>
          </p:nvSpPr>
          <p:spPr>
            <a:xfrm>
              <a:off x="2286000" y="1219199"/>
              <a:ext cx="304800" cy="228600"/>
            </a:xfrm>
            <a:custGeom>
              <a:avLst/>
              <a:gdLst/>
              <a:ahLst/>
              <a:cxnLst/>
              <a:rect l="l" t="t" r="r" b="b"/>
              <a:pathLst>
                <a:path w="304800" h="228600">
                  <a:moveTo>
                    <a:pt x="152400" y="0"/>
                  </a:moveTo>
                  <a:lnTo>
                    <a:pt x="103388" y="5669"/>
                  </a:lnTo>
                  <a:lnTo>
                    <a:pt x="61447" y="21579"/>
                  </a:lnTo>
                  <a:lnTo>
                    <a:pt x="28773" y="46085"/>
                  </a:lnTo>
                  <a:lnTo>
                    <a:pt x="0" y="114300"/>
                  </a:lnTo>
                  <a:lnTo>
                    <a:pt x="7559" y="151058"/>
                  </a:lnTo>
                  <a:lnTo>
                    <a:pt x="28773" y="182514"/>
                  </a:lnTo>
                  <a:lnTo>
                    <a:pt x="61447" y="207020"/>
                  </a:lnTo>
                  <a:lnTo>
                    <a:pt x="103388" y="222930"/>
                  </a:lnTo>
                  <a:lnTo>
                    <a:pt x="152400" y="228600"/>
                  </a:lnTo>
                  <a:lnTo>
                    <a:pt x="201411" y="222930"/>
                  </a:lnTo>
                  <a:lnTo>
                    <a:pt x="243352" y="207020"/>
                  </a:lnTo>
                  <a:lnTo>
                    <a:pt x="276026" y="182514"/>
                  </a:lnTo>
                  <a:lnTo>
                    <a:pt x="297240" y="151058"/>
                  </a:lnTo>
                  <a:lnTo>
                    <a:pt x="304800" y="114300"/>
                  </a:lnTo>
                  <a:lnTo>
                    <a:pt x="297240" y="77541"/>
                  </a:lnTo>
                  <a:lnTo>
                    <a:pt x="276026" y="46085"/>
                  </a:lnTo>
                  <a:lnTo>
                    <a:pt x="243352" y="21579"/>
                  </a:lnTo>
                  <a:lnTo>
                    <a:pt x="201411" y="5669"/>
                  </a:lnTo>
                  <a:lnTo>
                    <a:pt x="152400" y="0"/>
                  </a:lnTo>
                  <a:close/>
                </a:path>
              </a:pathLst>
            </a:custGeom>
            <a:solidFill>
              <a:srgbClr val="BADFE2"/>
            </a:solidFill>
          </p:spPr>
          <p:txBody>
            <a:bodyPr wrap="square" lIns="0" tIns="0" rIns="0" bIns="0" rtlCol="0"/>
            <a:lstStyle/>
            <a:p>
              <a:endParaRPr/>
            </a:p>
          </p:txBody>
        </p:sp>
        <p:sp>
          <p:nvSpPr>
            <p:cNvPr id="55" name="object 17">
              <a:extLst>
                <a:ext uri="{FF2B5EF4-FFF2-40B4-BE49-F238E27FC236}">
                  <a16:creationId xmlns:a16="http://schemas.microsoft.com/office/drawing/2014/main" id="{C662D311-05BA-824E-AD05-09F7BAF9A21C}"/>
                </a:ext>
              </a:extLst>
            </p:cNvPr>
            <p:cNvSpPr/>
            <p:nvPr/>
          </p:nvSpPr>
          <p:spPr>
            <a:xfrm>
              <a:off x="2286000" y="1219199"/>
              <a:ext cx="304800" cy="228600"/>
            </a:xfrm>
            <a:custGeom>
              <a:avLst/>
              <a:gdLst/>
              <a:ahLst/>
              <a:cxnLst/>
              <a:rect l="l" t="t" r="r" b="b"/>
              <a:pathLst>
                <a:path w="304800" h="228600">
                  <a:moveTo>
                    <a:pt x="152400" y="0"/>
                  </a:moveTo>
                  <a:lnTo>
                    <a:pt x="201411" y="5669"/>
                  </a:lnTo>
                  <a:lnTo>
                    <a:pt x="243352" y="21579"/>
                  </a:lnTo>
                  <a:lnTo>
                    <a:pt x="276026" y="46085"/>
                  </a:lnTo>
                  <a:lnTo>
                    <a:pt x="304800" y="114300"/>
                  </a:lnTo>
                  <a:lnTo>
                    <a:pt x="297240" y="151058"/>
                  </a:lnTo>
                  <a:lnTo>
                    <a:pt x="276026" y="182514"/>
                  </a:lnTo>
                  <a:lnTo>
                    <a:pt x="243352" y="207020"/>
                  </a:lnTo>
                  <a:lnTo>
                    <a:pt x="201411" y="222930"/>
                  </a:lnTo>
                  <a:lnTo>
                    <a:pt x="152400" y="228600"/>
                  </a:lnTo>
                  <a:lnTo>
                    <a:pt x="103388" y="222930"/>
                  </a:lnTo>
                  <a:lnTo>
                    <a:pt x="61447" y="207020"/>
                  </a:lnTo>
                  <a:lnTo>
                    <a:pt x="28773" y="182514"/>
                  </a:lnTo>
                  <a:lnTo>
                    <a:pt x="7559" y="151058"/>
                  </a:lnTo>
                  <a:lnTo>
                    <a:pt x="0" y="114300"/>
                  </a:lnTo>
                  <a:lnTo>
                    <a:pt x="7559" y="77541"/>
                  </a:lnTo>
                  <a:lnTo>
                    <a:pt x="28773" y="46085"/>
                  </a:lnTo>
                  <a:lnTo>
                    <a:pt x="61447" y="21579"/>
                  </a:lnTo>
                  <a:lnTo>
                    <a:pt x="103388" y="5669"/>
                  </a:lnTo>
                  <a:lnTo>
                    <a:pt x="152400" y="0"/>
                  </a:lnTo>
                  <a:close/>
                </a:path>
                <a:path w="304800" h="228600">
                  <a:moveTo>
                    <a:pt x="0" y="0"/>
                  </a:moveTo>
                  <a:lnTo>
                    <a:pt x="0" y="0"/>
                  </a:lnTo>
                </a:path>
                <a:path w="304800" h="228600">
                  <a:moveTo>
                    <a:pt x="304800" y="228600"/>
                  </a:moveTo>
                  <a:lnTo>
                    <a:pt x="304800" y="228600"/>
                  </a:lnTo>
                </a:path>
              </a:pathLst>
            </a:custGeom>
            <a:ln w="25518">
              <a:solidFill>
                <a:srgbClr val="000000"/>
              </a:solidFill>
            </a:ln>
          </p:spPr>
          <p:txBody>
            <a:bodyPr wrap="square" lIns="0" tIns="0" rIns="0" bIns="0" rtlCol="0"/>
            <a:lstStyle/>
            <a:p>
              <a:endParaRPr/>
            </a:p>
          </p:txBody>
        </p:sp>
      </p:grpSp>
      <p:grpSp>
        <p:nvGrpSpPr>
          <p:cNvPr id="132" name="Group 131">
            <a:extLst>
              <a:ext uri="{FF2B5EF4-FFF2-40B4-BE49-F238E27FC236}">
                <a16:creationId xmlns:a16="http://schemas.microsoft.com/office/drawing/2014/main" id="{FEE9B7D9-BBBC-2644-9F50-C22DDAB1881E}"/>
              </a:ext>
            </a:extLst>
          </p:cNvPr>
          <p:cNvGrpSpPr/>
          <p:nvPr/>
        </p:nvGrpSpPr>
        <p:grpSpPr>
          <a:xfrm>
            <a:off x="7510236" y="2244301"/>
            <a:ext cx="4453164" cy="4377056"/>
            <a:chOff x="6900636" y="2339552"/>
            <a:chExt cx="4453164" cy="4377056"/>
          </a:xfrm>
        </p:grpSpPr>
        <p:pic>
          <p:nvPicPr>
            <p:cNvPr id="47" name="object 3">
              <a:extLst>
                <a:ext uri="{FF2B5EF4-FFF2-40B4-BE49-F238E27FC236}">
                  <a16:creationId xmlns:a16="http://schemas.microsoft.com/office/drawing/2014/main" id="{22B7DAF8-06B9-FB41-90C1-42AF468626E2}"/>
                </a:ext>
              </a:extLst>
            </p:cNvPr>
            <p:cNvPicPr/>
            <p:nvPr/>
          </p:nvPicPr>
          <p:blipFill>
            <a:blip r:embed="rId2" cstate="print"/>
            <a:stretch>
              <a:fillRect/>
            </a:stretch>
          </p:blipFill>
          <p:spPr>
            <a:xfrm>
              <a:off x="7287653" y="2663402"/>
              <a:ext cx="3747145" cy="3746600"/>
            </a:xfrm>
            <a:prstGeom prst="rect">
              <a:avLst/>
            </a:prstGeom>
          </p:spPr>
        </p:pic>
        <p:sp>
          <p:nvSpPr>
            <p:cNvPr id="48" name="object 10">
              <a:extLst>
                <a:ext uri="{FF2B5EF4-FFF2-40B4-BE49-F238E27FC236}">
                  <a16:creationId xmlns:a16="http://schemas.microsoft.com/office/drawing/2014/main" id="{63AA5614-117C-3B40-AE51-170C887B8679}"/>
                </a:ext>
              </a:extLst>
            </p:cNvPr>
            <p:cNvSpPr txBox="1"/>
            <p:nvPr/>
          </p:nvSpPr>
          <p:spPr>
            <a:xfrm>
              <a:off x="9887903" y="3317452"/>
              <a:ext cx="1530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1</a:t>
              </a:r>
              <a:endParaRPr sz="1800">
                <a:latin typeface="Arial"/>
                <a:cs typeface="Arial"/>
              </a:endParaRPr>
            </a:p>
          </p:txBody>
        </p:sp>
        <p:sp>
          <p:nvSpPr>
            <p:cNvPr id="49" name="object 11">
              <a:extLst>
                <a:ext uri="{FF2B5EF4-FFF2-40B4-BE49-F238E27FC236}">
                  <a16:creationId xmlns:a16="http://schemas.microsoft.com/office/drawing/2014/main" id="{1905C0A9-6603-CB42-A80A-C1F7C5237EF3}"/>
                </a:ext>
              </a:extLst>
            </p:cNvPr>
            <p:cNvSpPr txBox="1"/>
            <p:nvPr/>
          </p:nvSpPr>
          <p:spPr>
            <a:xfrm>
              <a:off x="10421303" y="4776681"/>
              <a:ext cx="1530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2</a:t>
              </a:r>
              <a:endParaRPr sz="1800">
                <a:latin typeface="Arial"/>
                <a:cs typeface="Arial"/>
              </a:endParaRPr>
            </a:p>
          </p:txBody>
        </p:sp>
        <p:sp>
          <p:nvSpPr>
            <p:cNvPr id="50" name="object 12">
              <a:extLst>
                <a:ext uri="{FF2B5EF4-FFF2-40B4-BE49-F238E27FC236}">
                  <a16:creationId xmlns:a16="http://schemas.microsoft.com/office/drawing/2014/main" id="{CCEF27E7-566D-D74C-AE29-28EE6C10E71D}"/>
                </a:ext>
              </a:extLst>
            </p:cNvPr>
            <p:cNvSpPr txBox="1"/>
            <p:nvPr/>
          </p:nvSpPr>
          <p:spPr>
            <a:xfrm>
              <a:off x="9087803" y="5755852"/>
              <a:ext cx="1530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3</a:t>
              </a:r>
              <a:endParaRPr sz="1800">
                <a:latin typeface="Arial"/>
                <a:cs typeface="Arial"/>
              </a:endParaRPr>
            </a:p>
          </p:txBody>
        </p:sp>
        <p:sp>
          <p:nvSpPr>
            <p:cNvPr id="51" name="object 13">
              <a:extLst>
                <a:ext uri="{FF2B5EF4-FFF2-40B4-BE49-F238E27FC236}">
                  <a16:creationId xmlns:a16="http://schemas.microsoft.com/office/drawing/2014/main" id="{5E97DA8F-DCE4-6D4E-8DA1-C7E63E8FAF42}"/>
                </a:ext>
              </a:extLst>
            </p:cNvPr>
            <p:cNvSpPr txBox="1"/>
            <p:nvPr/>
          </p:nvSpPr>
          <p:spPr>
            <a:xfrm>
              <a:off x="7821613" y="4841452"/>
              <a:ext cx="1530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4</a:t>
              </a:r>
              <a:endParaRPr sz="1800">
                <a:latin typeface="Arial"/>
                <a:cs typeface="Arial"/>
              </a:endParaRPr>
            </a:p>
          </p:txBody>
        </p:sp>
        <p:sp>
          <p:nvSpPr>
            <p:cNvPr id="52" name="object 14">
              <a:extLst>
                <a:ext uri="{FF2B5EF4-FFF2-40B4-BE49-F238E27FC236}">
                  <a16:creationId xmlns:a16="http://schemas.microsoft.com/office/drawing/2014/main" id="{970065A6-2C61-2044-B1E3-7BF9EAE86A30}"/>
                </a:ext>
              </a:extLst>
            </p:cNvPr>
            <p:cNvSpPr txBox="1"/>
            <p:nvPr/>
          </p:nvSpPr>
          <p:spPr>
            <a:xfrm>
              <a:off x="8202613" y="3241252"/>
              <a:ext cx="1530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5</a:t>
              </a:r>
              <a:endParaRPr sz="1800">
                <a:latin typeface="Arial"/>
                <a:cs typeface="Arial"/>
              </a:endParaRPr>
            </a:p>
          </p:txBody>
        </p:sp>
        <p:grpSp>
          <p:nvGrpSpPr>
            <p:cNvPr id="56" name="object 19">
              <a:extLst>
                <a:ext uri="{FF2B5EF4-FFF2-40B4-BE49-F238E27FC236}">
                  <a16:creationId xmlns:a16="http://schemas.microsoft.com/office/drawing/2014/main" id="{ACAB3AA5-C74C-B748-8479-7D4AE35C3077}"/>
                </a:ext>
              </a:extLst>
            </p:cNvPr>
            <p:cNvGrpSpPr/>
            <p:nvPr/>
          </p:nvGrpSpPr>
          <p:grpSpPr>
            <a:xfrm>
              <a:off x="8957945" y="2339552"/>
              <a:ext cx="2389505" cy="1632585"/>
              <a:chOff x="2271712" y="1428750"/>
              <a:chExt cx="2389505" cy="1632585"/>
            </a:xfrm>
          </p:grpSpPr>
          <p:sp>
            <p:nvSpPr>
              <p:cNvPr id="57" name="object 20">
                <a:extLst>
                  <a:ext uri="{FF2B5EF4-FFF2-40B4-BE49-F238E27FC236}">
                    <a16:creationId xmlns:a16="http://schemas.microsoft.com/office/drawing/2014/main" id="{DCFC02A7-389D-364F-9977-37B2F2728C9A}"/>
                  </a:ext>
                </a:extLst>
              </p:cNvPr>
              <p:cNvSpPr/>
              <p:nvPr/>
            </p:nvSpPr>
            <p:spPr>
              <a:xfrm>
                <a:off x="2437129" y="1449070"/>
                <a:ext cx="2540" cy="152400"/>
              </a:xfrm>
              <a:custGeom>
                <a:avLst/>
                <a:gdLst/>
                <a:ahLst/>
                <a:cxnLst/>
                <a:rect l="l" t="t" r="r" b="b"/>
                <a:pathLst>
                  <a:path w="2539" h="152400">
                    <a:moveTo>
                      <a:pt x="1269" y="-14196"/>
                    </a:moveTo>
                    <a:lnTo>
                      <a:pt x="1269" y="166596"/>
                    </a:lnTo>
                  </a:path>
                </a:pathLst>
              </a:custGeom>
              <a:ln w="30933">
                <a:solidFill>
                  <a:srgbClr val="000000"/>
                </a:solidFill>
              </a:ln>
            </p:spPr>
            <p:txBody>
              <a:bodyPr wrap="square" lIns="0" tIns="0" rIns="0" bIns="0" rtlCol="0"/>
              <a:lstStyle/>
              <a:p>
                <a:endParaRPr/>
              </a:p>
            </p:txBody>
          </p:sp>
          <p:sp>
            <p:nvSpPr>
              <p:cNvPr id="58" name="object 21">
                <a:extLst>
                  <a:ext uri="{FF2B5EF4-FFF2-40B4-BE49-F238E27FC236}">
                    <a16:creationId xmlns:a16="http://schemas.microsoft.com/office/drawing/2014/main" id="{8A7B3561-2D35-9D4D-8489-0591057A0BE5}"/>
                  </a:ext>
                </a:extLst>
              </p:cNvPr>
              <p:cNvSpPr/>
              <p:nvPr/>
            </p:nvSpPr>
            <p:spPr>
              <a:xfrm>
                <a:off x="2286000" y="1447800"/>
                <a:ext cx="303530" cy="304800"/>
              </a:xfrm>
              <a:custGeom>
                <a:avLst/>
                <a:gdLst/>
                <a:ahLst/>
                <a:cxnLst/>
                <a:rect l="l" t="t" r="r" b="b"/>
                <a:pathLst>
                  <a:path w="303530" h="304800">
                    <a:moveTo>
                      <a:pt x="151130" y="152400"/>
                    </a:moveTo>
                    <a:lnTo>
                      <a:pt x="303530" y="304800"/>
                    </a:lnTo>
                  </a:path>
                  <a:path w="303530" h="304800">
                    <a:moveTo>
                      <a:pt x="152400" y="152400"/>
                    </a:moveTo>
                    <a:lnTo>
                      <a:pt x="0" y="304800"/>
                    </a:lnTo>
                  </a:path>
                  <a:path w="303530" h="304800">
                    <a:moveTo>
                      <a:pt x="0" y="76200"/>
                    </a:moveTo>
                    <a:lnTo>
                      <a:pt x="152400" y="0"/>
                    </a:lnTo>
                  </a:path>
                </a:pathLst>
              </a:custGeom>
              <a:ln w="28393">
                <a:solidFill>
                  <a:srgbClr val="000000"/>
                </a:solidFill>
              </a:ln>
            </p:spPr>
            <p:txBody>
              <a:bodyPr wrap="square" lIns="0" tIns="0" rIns="0" bIns="0" rtlCol="0"/>
              <a:lstStyle/>
              <a:p>
                <a:endParaRPr/>
              </a:p>
            </p:txBody>
          </p:sp>
          <p:sp>
            <p:nvSpPr>
              <p:cNvPr id="59" name="object 22">
                <a:extLst>
                  <a:ext uri="{FF2B5EF4-FFF2-40B4-BE49-F238E27FC236}">
                    <a16:creationId xmlns:a16="http://schemas.microsoft.com/office/drawing/2014/main" id="{2245A25A-D36D-1C48-8A85-798EDFB34892}"/>
                  </a:ext>
                </a:extLst>
              </p:cNvPr>
              <p:cNvSpPr/>
              <p:nvPr/>
            </p:nvSpPr>
            <p:spPr>
              <a:xfrm>
                <a:off x="2437129" y="1447800"/>
                <a:ext cx="152400" cy="76200"/>
              </a:xfrm>
              <a:custGeom>
                <a:avLst/>
                <a:gdLst/>
                <a:ahLst/>
                <a:cxnLst/>
                <a:rect l="l" t="t" r="r" b="b"/>
                <a:pathLst>
                  <a:path w="152400" h="76200">
                    <a:moveTo>
                      <a:pt x="0" y="0"/>
                    </a:moveTo>
                    <a:lnTo>
                      <a:pt x="152400" y="76200"/>
                    </a:lnTo>
                  </a:path>
                </a:pathLst>
              </a:custGeom>
              <a:ln w="38097">
                <a:solidFill>
                  <a:srgbClr val="000000"/>
                </a:solidFill>
              </a:ln>
            </p:spPr>
            <p:txBody>
              <a:bodyPr wrap="square" lIns="0" tIns="0" rIns="0" bIns="0" rtlCol="0"/>
              <a:lstStyle/>
              <a:p>
                <a:endParaRPr/>
              </a:p>
            </p:txBody>
          </p:sp>
          <p:sp>
            <p:nvSpPr>
              <p:cNvPr id="60" name="object 23">
                <a:extLst>
                  <a:ext uri="{FF2B5EF4-FFF2-40B4-BE49-F238E27FC236}">
                    <a16:creationId xmlns:a16="http://schemas.microsoft.com/office/drawing/2014/main" id="{F95E35BC-BECC-A743-B312-675568DA74BF}"/>
                  </a:ext>
                </a:extLst>
              </p:cNvPr>
              <p:cNvSpPr/>
              <p:nvPr/>
            </p:nvSpPr>
            <p:spPr>
              <a:xfrm>
                <a:off x="4343400" y="2819400"/>
                <a:ext cx="304800" cy="228600"/>
              </a:xfrm>
              <a:custGeom>
                <a:avLst/>
                <a:gdLst/>
                <a:ahLst/>
                <a:cxnLst/>
                <a:rect l="l" t="t" r="r" b="b"/>
                <a:pathLst>
                  <a:path w="304800" h="228600">
                    <a:moveTo>
                      <a:pt x="152400" y="0"/>
                    </a:moveTo>
                    <a:lnTo>
                      <a:pt x="103388" y="5669"/>
                    </a:lnTo>
                    <a:lnTo>
                      <a:pt x="61447" y="21579"/>
                    </a:lnTo>
                    <a:lnTo>
                      <a:pt x="28773" y="46085"/>
                    </a:lnTo>
                    <a:lnTo>
                      <a:pt x="0" y="114300"/>
                    </a:lnTo>
                    <a:lnTo>
                      <a:pt x="7559" y="151058"/>
                    </a:lnTo>
                    <a:lnTo>
                      <a:pt x="28773" y="182514"/>
                    </a:lnTo>
                    <a:lnTo>
                      <a:pt x="61447" y="207020"/>
                    </a:lnTo>
                    <a:lnTo>
                      <a:pt x="103388" y="222930"/>
                    </a:lnTo>
                    <a:lnTo>
                      <a:pt x="152400" y="228600"/>
                    </a:lnTo>
                    <a:lnTo>
                      <a:pt x="201411" y="222930"/>
                    </a:lnTo>
                    <a:lnTo>
                      <a:pt x="243352" y="207020"/>
                    </a:lnTo>
                    <a:lnTo>
                      <a:pt x="276026" y="182514"/>
                    </a:lnTo>
                    <a:lnTo>
                      <a:pt x="297240" y="151058"/>
                    </a:lnTo>
                    <a:lnTo>
                      <a:pt x="304800" y="114300"/>
                    </a:lnTo>
                    <a:lnTo>
                      <a:pt x="297240" y="77541"/>
                    </a:lnTo>
                    <a:lnTo>
                      <a:pt x="276026" y="46085"/>
                    </a:lnTo>
                    <a:lnTo>
                      <a:pt x="243352" y="21579"/>
                    </a:lnTo>
                    <a:lnTo>
                      <a:pt x="201411" y="5669"/>
                    </a:lnTo>
                    <a:lnTo>
                      <a:pt x="152400" y="0"/>
                    </a:lnTo>
                    <a:close/>
                  </a:path>
                </a:pathLst>
              </a:custGeom>
              <a:solidFill>
                <a:srgbClr val="BADFE2"/>
              </a:solidFill>
            </p:spPr>
            <p:txBody>
              <a:bodyPr wrap="square" lIns="0" tIns="0" rIns="0" bIns="0" rtlCol="0"/>
              <a:lstStyle/>
              <a:p>
                <a:endParaRPr/>
              </a:p>
            </p:txBody>
          </p:sp>
          <p:sp>
            <p:nvSpPr>
              <p:cNvPr id="61" name="object 24">
                <a:extLst>
                  <a:ext uri="{FF2B5EF4-FFF2-40B4-BE49-F238E27FC236}">
                    <a16:creationId xmlns:a16="http://schemas.microsoft.com/office/drawing/2014/main" id="{12940F3B-119D-714F-862D-E4001B3FA398}"/>
                  </a:ext>
                </a:extLst>
              </p:cNvPr>
              <p:cNvSpPr/>
              <p:nvPr/>
            </p:nvSpPr>
            <p:spPr>
              <a:xfrm>
                <a:off x="4343400" y="2819400"/>
                <a:ext cx="304800" cy="228600"/>
              </a:xfrm>
              <a:custGeom>
                <a:avLst/>
                <a:gdLst/>
                <a:ahLst/>
                <a:cxnLst/>
                <a:rect l="l" t="t" r="r" b="b"/>
                <a:pathLst>
                  <a:path w="304800" h="228600">
                    <a:moveTo>
                      <a:pt x="152400" y="0"/>
                    </a:moveTo>
                    <a:lnTo>
                      <a:pt x="201411" y="5669"/>
                    </a:lnTo>
                    <a:lnTo>
                      <a:pt x="243352" y="21579"/>
                    </a:lnTo>
                    <a:lnTo>
                      <a:pt x="276026" y="46085"/>
                    </a:lnTo>
                    <a:lnTo>
                      <a:pt x="304800" y="114300"/>
                    </a:lnTo>
                    <a:lnTo>
                      <a:pt x="297240" y="151058"/>
                    </a:lnTo>
                    <a:lnTo>
                      <a:pt x="276026" y="182514"/>
                    </a:lnTo>
                    <a:lnTo>
                      <a:pt x="243352" y="207020"/>
                    </a:lnTo>
                    <a:lnTo>
                      <a:pt x="201411" y="222930"/>
                    </a:lnTo>
                    <a:lnTo>
                      <a:pt x="152400" y="228600"/>
                    </a:lnTo>
                    <a:lnTo>
                      <a:pt x="103388" y="222930"/>
                    </a:lnTo>
                    <a:lnTo>
                      <a:pt x="61447" y="207020"/>
                    </a:lnTo>
                    <a:lnTo>
                      <a:pt x="28773" y="182514"/>
                    </a:lnTo>
                    <a:lnTo>
                      <a:pt x="7559" y="151058"/>
                    </a:lnTo>
                    <a:lnTo>
                      <a:pt x="0" y="114300"/>
                    </a:lnTo>
                    <a:lnTo>
                      <a:pt x="7559" y="77541"/>
                    </a:lnTo>
                    <a:lnTo>
                      <a:pt x="28773" y="46085"/>
                    </a:lnTo>
                    <a:lnTo>
                      <a:pt x="61447" y="21579"/>
                    </a:lnTo>
                    <a:lnTo>
                      <a:pt x="103388" y="5669"/>
                    </a:lnTo>
                    <a:lnTo>
                      <a:pt x="152400" y="0"/>
                    </a:lnTo>
                    <a:close/>
                  </a:path>
                  <a:path w="304800" h="228600">
                    <a:moveTo>
                      <a:pt x="0" y="0"/>
                    </a:moveTo>
                    <a:lnTo>
                      <a:pt x="0" y="0"/>
                    </a:lnTo>
                  </a:path>
                  <a:path w="304800" h="228600">
                    <a:moveTo>
                      <a:pt x="304800" y="228600"/>
                    </a:moveTo>
                    <a:lnTo>
                      <a:pt x="304800" y="228600"/>
                    </a:lnTo>
                  </a:path>
                </a:pathLst>
              </a:custGeom>
              <a:ln w="25518">
                <a:solidFill>
                  <a:srgbClr val="000000"/>
                </a:solidFill>
              </a:ln>
            </p:spPr>
            <p:txBody>
              <a:bodyPr wrap="square" lIns="0" tIns="0" rIns="0" bIns="0" rtlCol="0"/>
              <a:lstStyle/>
              <a:p>
                <a:endParaRPr/>
              </a:p>
            </p:txBody>
          </p:sp>
        </p:grpSp>
        <p:sp>
          <p:nvSpPr>
            <p:cNvPr id="62" name="object 25">
              <a:extLst>
                <a:ext uri="{FF2B5EF4-FFF2-40B4-BE49-F238E27FC236}">
                  <a16:creationId xmlns:a16="http://schemas.microsoft.com/office/drawing/2014/main" id="{39387398-F3DE-384C-A1D5-20883C36B53D}"/>
                </a:ext>
              </a:extLst>
            </p:cNvPr>
            <p:cNvSpPr txBox="1"/>
            <p:nvPr/>
          </p:nvSpPr>
          <p:spPr>
            <a:xfrm>
              <a:off x="11151553" y="3694642"/>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BF0000"/>
                  </a:solidFill>
                  <a:latin typeface="Arial MT"/>
                  <a:cs typeface="Arial MT"/>
                </a:rPr>
                <a:t>A</a:t>
              </a:r>
              <a:endParaRPr sz="1800">
                <a:latin typeface="Arial MT"/>
                <a:cs typeface="Arial MT"/>
              </a:endParaRPr>
            </a:p>
          </p:txBody>
        </p:sp>
        <p:grpSp>
          <p:nvGrpSpPr>
            <p:cNvPr id="63" name="object 26">
              <a:extLst>
                <a:ext uri="{FF2B5EF4-FFF2-40B4-BE49-F238E27FC236}">
                  <a16:creationId xmlns:a16="http://schemas.microsoft.com/office/drawing/2014/main" id="{08C13181-729A-6A42-B205-BA0B014D28E8}"/>
                </a:ext>
              </a:extLst>
            </p:cNvPr>
            <p:cNvGrpSpPr/>
            <p:nvPr/>
          </p:nvGrpSpPr>
          <p:grpSpPr>
            <a:xfrm>
              <a:off x="10254615" y="3939752"/>
              <a:ext cx="1099185" cy="2470785"/>
              <a:chOff x="3568382" y="3028950"/>
              <a:chExt cx="1099185" cy="2470785"/>
            </a:xfrm>
          </p:grpSpPr>
          <p:sp>
            <p:nvSpPr>
              <p:cNvPr id="64" name="object 27">
                <a:extLst>
                  <a:ext uri="{FF2B5EF4-FFF2-40B4-BE49-F238E27FC236}">
                    <a16:creationId xmlns:a16="http://schemas.microsoft.com/office/drawing/2014/main" id="{98B7E4FD-863E-0E49-9471-FDE5E508F781}"/>
                  </a:ext>
                </a:extLst>
              </p:cNvPr>
              <p:cNvSpPr/>
              <p:nvPr/>
            </p:nvSpPr>
            <p:spPr>
              <a:xfrm>
                <a:off x="4494530" y="3049270"/>
                <a:ext cx="2540" cy="152400"/>
              </a:xfrm>
              <a:custGeom>
                <a:avLst/>
                <a:gdLst/>
                <a:ahLst/>
                <a:cxnLst/>
                <a:rect l="l" t="t" r="r" b="b"/>
                <a:pathLst>
                  <a:path w="2539" h="152400">
                    <a:moveTo>
                      <a:pt x="1270" y="-14196"/>
                    </a:moveTo>
                    <a:lnTo>
                      <a:pt x="1270" y="166596"/>
                    </a:lnTo>
                  </a:path>
                </a:pathLst>
              </a:custGeom>
              <a:ln w="30933">
                <a:solidFill>
                  <a:srgbClr val="000000"/>
                </a:solidFill>
              </a:ln>
            </p:spPr>
            <p:txBody>
              <a:bodyPr wrap="square" lIns="0" tIns="0" rIns="0" bIns="0" rtlCol="0"/>
              <a:lstStyle/>
              <a:p>
                <a:endParaRPr/>
              </a:p>
            </p:txBody>
          </p:sp>
          <p:sp>
            <p:nvSpPr>
              <p:cNvPr id="65" name="object 28">
                <a:extLst>
                  <a:ext uri="{FF2B5EF4-FFF2-40B4-BE49-F238E27FC236}">
                    <a16:creationId xmlns:a16="http://schemas.microsoft.com/office/drawing/2014/main" id="{0E5AF75F-7242-2041-A203-C28474B845C1}"/>
                  </a:ext>
                </a:extLst>
              </p:cNvPr>
              <p:cNvSpPr/>
              <p:nvPr/>
            </p:nvSpPr>
            <p:spPr>
              <a:xfrm>
                <a:off x="4343400" y="3048000"/>
                <a:ext cx="304800" cy="304800"/>
              </a:xfrm>
              <a:custGeom>
                <a:avLst/>
                <a:gdLst/>
                <a:ahLst/>
                <a:cxnLst/>
                <a:rect l="l" t="t" r="r" b="b"/>
                <a:pathLst>
                  <a:path w="304800" h="304800">
                    <a:moveTo>
                      <a:pt x="152400" y="152400"/>
                    </a:moveTo>
                    <a:lnTo>
                      <a:pt x="304800" y="304800"/>
                    </a:lnTo>
                  </a:path>
                  <a:path w="304800" h="304800">
                    <a:moveTo>
                      <a:pt x="152400" y="152400"/>
                    </a:moveTo>
                    <a:lnTo>
                      <a:pt x="0" y="304800"/>
                    </a:lnTo>
                  </a:path>
                  <a:path w="304800" h="304800">
                    <a:moveTo>
                      <a:pt x="0" y="76200"/>
                    </a:moveTo>
                    <a:lnTo>
                      <a:pt x="152400" y="0"/>
                    </a:lnTo>
                  </a:path>
                </a:pathLst>
              </a:custGeom>
              <a:ln w="28393">
                <a:solidFill>
                  <a:srgbClr val="000000"/>
                </a:solidFill>
              </a:ln>
            </p:spPr>
            <p:txBody>
              <a:bodyPr wrap="square" lIns="0" tIns="0" rIns="0" bIns="0" rtlCol="0"/>
              <a:lstStyle/>
              <a:p>
                <a:endParaRPr/>
              </a:p>
            </p:txBody>
          </p:sp>
          <p:sp>
            <p:nvSpPr>
              <p:cNvPr id="66" name="object 29">
                <a:extLst>
                  <a:ext uri="{FF2B5EF4-FFF2-40B4-BE49-F238E27FC236}">
                    <a16:creationId xmlns:a16="http://schemas.microsoft.com/office/drawing/2014/main" id="{CEE8D402-21A7-8642-B0A2-D5A61E94AD35}"/>
                  </a:ext>
                </a:extLst>
              </p:cNvPr>
              <p:cNvSpPr/>
              <p:nvPr/>
            </p:nvSpPr>
            <p:spPr>
              <a:xfrm>
                <a:off x="4495800" y="3048000"/>
                <a:ext cx="152400" cy="76200"/>
              </a:xfrm>
              <a:custGeom>
                <a:avLst/>
                <a:gdLst/>
                <a:ahLst/>
                <a:cxnLst/>
                <a:rect l="l" t="t" r="r" b="b"/>
                <a:pathLst>
                  <a:path w="152400" h="76200">
                    <a:moveTo>
                      <a:pt x="0" y="0"/>
                    </a:moveTo>
                    <a:lnTo>
                      <a:pt x="152400" y="76200"/>
                    </a:lnTo>
                  </a:path>
                </a:pathLst>
              </a:custGeom>
              <a:ln w="38097">
                <a:solidFill>
                  <a:srgbClr val="000000"/>
                </a:solidFill>
              </a:ln>
            </p:spPr>
            <p:txBody>
              <a:bodyPr wrap="square" lIns="0" tIns="0" rIns="0" bIns="0" rtlCol="0"/>
              <a:lstStyle/>
              <a:p>
                <a:endParaRPr/>
              </a:p>
            </p:txBody>
          </p:sp>
          <p:sp>
            <p:nvSpPr>
              <p:cNvPr id="67" name="object 30">
                <a:extLst>
                  <a:ext uri="{FF2B5EF4-FFF2-40B4-BE49-F238E27FC236}">
                    <a16:creationId xmlns:a16="http://schemas.microsoft.com/office/drawing/2014/main" id="{A637E974-7B8D-FE40-92BA-FFD2ECEABE55}"/>
                  </a:ext>
                </a:extLst>
              </p:cNvPr>
              <p:cNvSpPr/>
              <p:nvPr/>
            </p:nvSpPr>
            <p:spPr>
              <a:xfrm>
                <a:off x="3581400" y="5257800"/>
                <a:ext cx="304800" cy="228600"/>
              </a:xfrm>
              <a:custGeom>
                <a:avLst/>
                <a:gdLst/>
                <a:ahLst/>
                <a:cxnLst/>
                <a:rect l="l" t="t" r="r" b="b"/>
                <a:pathLst>
                  <a:path w="304800" h="228600">
                    <a:moveTo>
                      <a:pt x="152400" y="0"/>
                    </a:moveTo>
                    <a:lnTo>
                      <a:pt x="103388" y="5669"/>
                    </a:lnTo>
                    <a:lnTo>
                      <a:pt x="61447" y="21579"/>
                    </a:lnTo>
                    <a:lnTo>
                      <a:pt x="28773" y="46085"/>
                    </a:lnTo>
                    <a:lnTo>
                      <a:pt x="0" y="114300"/>
                    </a:lnTo>
                    <a:lnTo>
                      <a:pt x="7559" y="151058"/>
                    </a:lnTo>
                    <a:lnTo>
                      <a:pt x="28773" y="182514"/>
                    </a:lnTo>
                    <a:lnTo>
                      <a:pt x="61447" y="207020"/>
                    </a:lnTo>
                    <a:lnTo>
                      <a:pt x="103388" y="222930"/>
                    </a:lnTo>
                    <a:lnTo>
                      <a:pt x="152400" y="228600"/>
                    </a:lnTo>
                    <a:lnTo>
                      <a:pt x="201411" y="222930"/>
                    </a:lnTo>
                    <a:lnTo>
                      <a:pt x="243352" y="207020"/>
                    </a:lnTo>
                    <a:lnTo>
                      <a:pt x="276026" y="182514"/>
                    </a:lnTo>
                    <a:lnTo>
                      <a:pt x="297240" y="151058"/>
                    </a:lnTo>
                    <a:lnTo>
                      <a:pt x="304800" y="114300"/>
                    </a:lnTo>
                    <a:lnTo>
                      <a:pt x="297240" y="77541"/>
                    </a:lnTo>
                    <a:lnTo>
                      <a:pt x="276026" y="46085"/>
                    </a:lnTo>
                    <a:lnTo>
                      <a:pt x="243352" y="21579"/>
                    </a:lnTo>
                    <a:lnTo>
                      <a:pt x="201411" y="5669"/>
                    </a:lnTo>
                    <a:lnTo>
                      <a:pt x="152400" y="0"/>
                    </a:lnTo>
                    <a:close/>
                  </a:path>
                </a:pathLst>
              </a:custGeom>
              <a:solidFill>
                <a:srgbClr val="BADFE2"/>
              </a:solidFill>
            </p:spPr>
            <p:txBody>
              <a:bodyPr wrap="square" lIns="0" tIns="0" rIns="0" bIns="0" rtlCol="0"/>
              <a:lstStyle/>
              <a:p>
                <a:endParaRPr/>
              </a:p>
            </p:txBody>
          </p:sp>
          <p:sp>
            <p:nvSpPr>
              <p:cNvPr id="68" name="object 31">
                <a:extLst>
                  <a:ext uri="{FF2B5EF4-FFF2-40B4-BE49-F238E27FC236}">
                    <a16:creationId xmlns:a16="http://schemas.microsoft.com/office/drawing/2014/main" id="{470BA20C-253E-7A48-A3B3-98A0F188C143}"/>
                  </a:ext>
                </a:extLst>
              </p:cNvPr>
              <p:cNvSpPr/>
              <p:nvPr/>
            </p:nvSpPr>
            <p:spPr>
              <a:xfrm>
                <a:off x="3581400" y="5257800"/>
                <a:ext cx="304800" cy="228600"/>
              </a:xfrm>
              <a:custGeom>
                <a:avLst/>
                <a:gdLst/>
                <a:ahLst/>
                <a:cxnLst/>
                <a:rect l="l" t="t" r="r" b="b"/>
                <a:pathLst>
                  <a:path w="304800" h="228600">
                    <a:moveTo>
                      <a:pt x="152400" y="0"/>
                    </a:moveTo>
                    <a:lnTo>
                      <a:pt x="201411" y="5669"/>
                    </a:lnTo>
                    <a:lnTo>
                      <a:pt x="243352" y="21579"/>
                    </a:lnTo>
                    <a:lnTo>
                      <a:pt x="276026" y="46085"/>
                    </a:lnTo>
                    <a:lnTo>
                      <a:pt x="304800" y="114300"/>
                    </a:lnTo>
                    <a:lnTo>
                      <a:pt x="297240" y="151058"/>
                    </a:lnTo>
                    <a:lnTo>
                      <a:pt x="276026" y="182514"/>
                    </a:lnTo>
                    <a:lnTo>
                      <a:pt x="243352" y="207020"/>
                    </a:lnTo>
                    <a:lnTo>
                      <a:pt x="201411" y="222930"/>
                    </a:lnTo>
                    <a:lnTo>
                      <a:pt x="152400" y="228600"/>
                    </a:lnTo>
                    <a:lnTo>
                      <a:pt x="103388" y="222930"/>
                    </a:lnTo>
                    <a:lnTo>
                      <a:pt x="61447" y="207020"/>
                    </a:lnTo>
                    <a:lnTo>
                      <a:pt x="28773" y="182514"/>
                    </a:lnTo>
                    <a:lnTo>
                      <a:pt x="7559" y="151058"/>
                    </a:lnTo>
                    <a:lnTo>
                      <a:pt x="0" y="114300"/>
                    </a:lnTo>
                    <a:lnTo>
                      <a:pt x="7559" y="77541"/>
                    </a:lnTo>
                    <a:lnTo>
                      <a:pt x="28773" y="46085"/>
                    </a:lnTo>
                    <a:lnTo>
                      <a:pt x="61447" y="21579"/>
                    </a:lnTo>
                    <a:lnTo>
                      <a:pt x="103388" y="5669"/>
                    </a:lnTo>
                    <a:lnTo>
                      <a:pt x="152400" y="0"/>
                    </a:lnTo>
                    <a:close/>
                  </a:path>
                  <a:path w="304800" h="228600">
                    <a:moveTo>
                      <a:pt x="0" y="0"/>
                    </a:moveTo>
                    <a:lnTo>
                      <a:pt x="0" y="0"/>
                    </a:lnTo>
                  </a:path>
                  <a:path w="304800" h="228600">
                    <a:moveTo>
                      <a:pt x="304800" y="228600"/>
                    </a:moveTo>
                    <a:lnTo>
                      <a:pt x="304800" y="228600"/>
                    </a:lnTo>
                  </a:path>
                </a:pathLst>
              </a:custGeom>
              <a:ln w="25518">
                <a:solidFill>
                  <a:srgbClr val="000000"/>
                </a:solidFill>
              </a:ln>
            </p:spPr>
            <p:txBody>
              <a:bodyPr wrap="square" lIns="0" tIns="0" rIns="0" bIns="0" rtlCol="0"/>
              <a:lstStyle/>
              <a:p>
                <a:endParaRPr/>
              </a:p>
            </p:txBody>
          </p:sp>
        </p:grpSp>
        <p:sp>
          <p:nvSpPr>
            <p:cNvPr id="69" name="object 32">
              <a:extLst>
                <a:ext uri="{FF2B5EF4-FFF2-40B4-BE49-F238E27FC236}">
                  <a16:creationId xmlns:a16="http://schemas.microsoft.com/office/drawing/2014/main" id="{81A1DCD3-6B88-2947-A670-4BB74EC982D0}"/>
                </a:ext>
              </a:extLst>
            </p:cNvPr>
            <p:cNvSpPr txBox="1"/>
            <p:nvPr/>
          </p:nvSpPr>
          <p:spPr>
            <a:xfrm>
              <a:off x="10389553" y="6133042"/>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BF0000"/>
                  </a:solidFill>
                  <a:latin typeface="Arial MT"/>
                  <a:cs typeface="Arial MT"/>
                </a:rPr>
                <a:t>B</a:t>
              </a:r>
              <a:endParaRPr sz="1800">
                <a:latin typeface="Arial MT"/>
                <a:cs typeface="Arial MT"/>
              </a:endParaRPr>
            </a:p>
          </p:txBody>
        </p:sp>
        <p:grpSp>
          <p:nvGrpSpPr>
            <p:cNvPr id="70" name="object 33">
              <a:extLst>
                <a:ext uri="{FF2B5EF4-FFF2-40B4-BE49-F238E27FC236}">
                  <a16:creationId xmlns:a16="http://schemas.microsoft.com/office/drawing/2014/main" id="{B83B4814-79C2-454B-B423-00B4DEBDF516}"/>
                </a:ext>
              </a:extLst>
            </p:cNvPr>
            <p:cNvGrpSpPr/>
            <p:nvPr/>
          </p:nvGrpSpPr>
          <p:grpSpPr>
            <a:xfrm>
              <a:off x="7663815" y="6155584"/>
              <a:ext cx="2926715" cy="560705"/>
              <a:chOff x="977582" y="5244782"/>
              <a:chExt cx="2926715" cy="560705"/>
            </a:xfrm>
          </p:grpSpPr>
          <p:sp>
            <p:nvSpPr>
              <p:cNvPr id="71" name="object 34">
                <a:extLst>
                  <a:ext uri="{FF2B5EF4-FFF2-40B4-BE49-F238E27FC236}">
                    <a16:creationId xmlns:a16="http://schemas.microsoft.com/office/drawing/2014/main" id="{1EE43A4B-4CA8-F24F-BCD6-898A855130B3}"/>
                  </a:ext>
                </a:extLst>
              </p:cNvPr>
              <p:cNvSpPr/>
              <p:nvPr/>
            </p:nvSpPr>
            <p:spPr>
              <a:xfrm>
                <a:off x="3732530" y="5487670"/>
                <a:ext cx="2540" cy="152400"/>
              </a:xfrm>
              <a:custGeom>
                <a:avLst/>
                <a:gdLst/>
                <a:ahLst/>
                <a:cxnLst/>
                <a:rect l="l" t="t" r="r" b="b"/>
                <a:pathLst>
                  <a:path w="2539" h="152400">
                    <a:moveTo>
                      <a:pt x="1270" y="-14196"/>
                    </a:moveTo>
                    <a:lnTo>
                      <a:pt x="1270" y="166596"/>
                    </a:lnTo>
                  </a:path>
                </a:pathLst>
              </a:custGeom>
              <a:ln w="30933">
                <a:solidFill>
                  <a:srgbClr val="000000"/>
                </a:solidFill>
              </a:ln>
            </p:spPr>
            <p:txBody>
              <a:bodyPr wrap="square" lIns="0" tIns="0" rIns="0" bIns="0" rtlCol="0"/>
              <a:lstStyle/>
              <a:p>
                <a:endParaRPr/>
              </a:p>
            </p:txBody>
          </p:sp>
          <p:sp>
            <p:nvSpPr>
              <p:cNvPr id="72" name="object 35">
                <a:extLst>
                  <a:ext uri="{FF2B5EF4-FFF2-40B4-BE49-F238E27FC236}">
                    <a16:creationId xmlns:a16="http://schemas.microsoft.com/office/drawing/2014/main" id="{4AE783C8-F174-0F44-B58A-563ABE5AE832}"/>
                  </a:ext>
                </a:extLst>
              </p:cNvPr>
              <p:cNvSpPr/>
              <p:nvPr/>
            </p:nvSpPr>
            <p:spPr>
              <a:xfrm>
                <a:off x="3581399" y="5486400"/>
                <a:ext cx="303530" cy="304800"/>
              </a:xfrm>
              <a:custGeom>
                <a:avLst/>
                <a:gdLst/>
                <a:ahLst/>
                <a:cxnLst/>
                <a:rect l="l" t="t" r="r" b="b"/>
                <a:pathLst>
                  <a:path w="303529" h="304800">
                    <a:moveTo>
                      <a:pt x="152400" y="152400"/>
                    </a:moveTo>
                    <a:lnTo>
                      <a:pt x="303529" y="304800"/>
                    </a:lnTo>
                  </a:path>
                  <a:path w="303529" h="304800">
                    <a:moveTo>
                      <a:pt x="152400" y="152400"/>
                    </a:moveTo>
                    <a:lnTo>
                      <a:pt x="0" y="304800"/>
                    </a:lnTo>
                  </a:path>
                  <a:path w="303529" h="304800">
                    <a:moveTo>
                      <a:pt x="0" y="76200"/>
                    </a:moveTo>
                    <a:lnTo>
                      <a:pt x="152400" y="0"/>
                    </a:lnTo>
                  </a:path>
                </a:pathLst>
              </a:custGeom>
              <a:ln w="28393">
                <a:solidFill>
                  <a:srgbClr val="000000"/>
                </a:solidFill>
              </a:ln>
            </p:spPr>
            <p:txBody>
              <a:bodyPr wrap="square" lIns="0" tIns="0" rIns="0" bIns="0" rtlCol="0"/>
              <a:lstStyle/>
              <a:p>
                <a:endParaRPr/>
              </a:p>
            </p:txBody>
          </p:sp>
          <p:sp>
            <p:nvSpPr>
              <p:cNvPr id="73" name="object 36">
                <a:extLst>
                  <a:ext uri="{FF2B5EF4-FFF2-40B4-BE49-F238E27FC236}">
                    <a16:creationId xmlns:a16="http://schemas.microsoft.com/office/drawing/2014/main" id="{C40B0B36-CF9D-794F-A93F-48CB2356EBD4}"/>
                  </a:ext>
                </a:extLst>
              </p:cNvPr>
              <p:cNvSpPr/>
              <p:nvPr/>
            </p:nvSpPr>
            <p:spPr>
              <a:xfrm>
                <a:off x="3733799" y="5486400"/>
                <a:ext cx="151130" cy="76200"/>
              </a:xfrm>
              <a:custGeom>
                <a:avLst/>
                <a:gdLst/>
                <a:ahLst/>
                <a:cxnLst/>
                <a:rect l="l" t="t" r="r" b="b"/>
                <a:pathLst>
                  <a:path w="151129" h="76200">
                    <a:moveTo>
                      <a:pt x="0" y="0"/>
                    </a:moveTo>
                    <a:lnTo>
                      <a:pt x="151129" y="76200"/>
                    </a:lnTo>
                  </a:path>
                </a:pathLst>
              </a:custGeom>
              <a:ln w="38097">
                <a:solidFill>
                  <a:srgbClr val="000000"/>
                </a:solidFill>
              </a:ln>
            </p:spPr>
            <p:txBody>
              <a:bodyPr wrap="square" lIns="0" tIns="0" rIns="0" bIns="0" rtlCol="0"/>
              <a:lstStyle/>
              <a:p>
                <a:endParaRPr/>
              </a:p>
            </p:txBody>
          </p:sp>
          <p:sp>
            <p:nvSpPr>
              <p:cNvPr id="74" name="object 37">
                <a:extLst>
                  <a:ext uri="{FF2B5EF4-FFF2-40B4-BE49-F238E27FC236}">
                    <a16:creationId xmlns:a16="http://schemas.microsoft.com/office/drawing/2014/main" id="{14011F0F-6DD9-9B4B-A40F-386504AAFF2F}"/>
                  </a:ext>
                </a:extLst>
              </p:cNvPr>
              <p:cNvSpPr/>
              <p:nvPr/>
            </p:nvSpPr>
            <p:spPr>
              <a:xfrm>
                <a:off x="990599" y="5257800"/>
                <a:ext cx="304800" cy="228600"/>
              </a:xfrm>
              <a:custGeom>
                <a:avLst/>
                <a:gdLst/>
                <a:ahLst/>
                <a:cxnLst/>
                <a:rect l="l" t="t" r="r" b="b"/>
                <a:pathLst>
                  <a:path w="304800" h="228600">
                    <a:moveTo>
                      <a:pt x="152400" y="0"/>
                    </a:moveTo>
                    <a:lnTo>
                      <a:pt x="103388" y="5669"/>
                    </a:lnTo>
                    <a:lnTo>
                      <a:pt x="61447" y="21579"/>
                    </a:lnTo>
                    <a:lnTo>
                      <a:pt x="28773" y="46085"/>
                    </a:lnTo>
                    <a:lnTo>
                      <a:pt x="0" y="114300"/>
                    </a:lnTo>
                    <a:lnTo>
                      <a:pt x="7559" y="151058"/>
                    </a:lnTo>
                    <a:lnTo>
                      <a:pt x="28773" y="182514"/>
                    </a:lnTo>
                    <a:lnTo>
                      <a:pt x="61447" y="207020"/>
                    </a:lnTo>
                    <a:lnTo>
                      <a:pt x="103388" y="222930"/>
                    </a:lnTo>
                    <a:lnTo>
                      <a:pt x="152400" y="228600"/>
                    </a:lnTo>
                    <a:lnTo>
                      <a:pt x="201411" y="222930"/>
                    </a:lnTo>
                    <a:lnTo>
                      <a:pt x="243352" y="207020"/>
                    </a:lnTo>
                    <a:lnTo>
                      <a:pt x="276026" y="182514"/>
                    </a:lnTo>
                    <a:lnTo>
                      <a:pt x="297240" y="151058"/>
                    </a:lnTo>
                    <a:lnTo>
                      <a:pt x="304800" y="114300"/>
                    </a:lnTo>
                    <a:lnTo>
                      <a:pt x="297240" y="77541"/>
                    </a:lnTo>
                    <a:lnTo>
                      <a:pt x="276026" y="46085"/>
                    </a:lnTo>
                    <a:lnTo>
                      <a:pt x="243352" y="21579"/>
                    </a:lnTo>
                    <a:lnTo>
                      <a:pt x="201411" y="5669"/>
                    </a:lnTo>
                    <a:lnTo>
                      <a:pt x="152400" y="0"/>
                    </a:lnTo>
                    <a:close/>
                  </a:path>
                </a:pathLst>
              </a:custGeom>
              <a:solidFill>
                <a:srgbClr val="BADFE2"/>
              </a:solidFill>
            </p:spPr>
            <p:txBody>
              <a:bodyPr wrap="square" lIns="0" tIns="0" rIns="0" bIns="0" rtlCol="0"/>
              <a:lstStyle/>
              <a:p>
                <a:endParaRPr/>
              </a:p>
            </p:txBody>
          </p:sp>
          <p:sp>
            <p:nvSpPr>
              <p:cNvPr id="75" name="object 38">
                <a:extLst>
                  <a:ext uri="{FF2B5EF4-FFF2-40B4-BE49-F238E27FC236}">
                    <a16:creationId xmlns:a16="http://schemas.microsoft.com/office/drawing/2014/main" id="{98D77B43-5F1B-D248-BA6E-30F27A145321}"/>
                  </a:ext>
                </a:extLst>
              </p:cNvPr>
              <p:cNvSpPr/>
              <p:nvPr/>
            </p:nvSpPr>
            <p:spPr>
              <a:xfrm>
                <a:off x="990599" y="5257800"/>
                <a:ext cx="304800" cy="228600"/>
              </a:xfrm>
              <a:custGeom>
                <a:avLst/>
                <a:gdLst/>
                <a:ahLst/>
                <a:cxnLst/>
                <a:rect l="l" t="t" r="r" b="b"/>
                <a:pathLst>
                  <a:path w="304800" h="228600">
                    <a:moveTo>
                      <a:pt x="152400" y="0"/>
                    </a:moveTo>
                    <a:lnTo>
                      <a:pt x="201411" y="5669"/>
                    </a:lnTo>
                    <a:lnTo>
                      <a:pt x="243352" y="21579"/>
                    </a:lnTo>
                    <a:lnTo>
                      <a:pt x="276026" y="46085"/>
                    </a:lnTo>
                    <a:lnTo>
                      <a:pt x="304800" y="114300"/>
                    </a:lnTo>
                    <a:lnTo>
                      <a:pt x="297240" y="151058"/>
                    </a:lnTo>
                    <a:lnTo>
                      <a:pt x="276026" y="182514"/>
                    </a:lnTo>
                    <a:lnTo>
                      <a:pt x="243352" y="207020"/>
                    </a:lnTo>
                    <a:lnTo>
                      <a:pt x="201411" y="222930"/>
                    </a:lnTo>
                    <a:lnTo>
                      <a:pt x="152400" y="228600"/>
                    </a:lnTo>
                    <a:lnTo>
                      <a:pt x="103388" y="222930"/>
                    </a:lnTo>
                    <a:lnTo>
                      <a:pt x="61447" y="207020"/>
                    </a:lnTo>
                    <a:lnTo>
                      <a:pt x="28773" y="182514"/>
                    </a:lnTo>
                    <a:lnTo>
                      <a:pt x="7559" y="151058"/>
                    </a:lnTo>
                    <a:lnTo>
                      <a:pt x="0" y="114300"/>
                    </a:lnTo>
                    <a:lnTo>
                      <a:pt x="7559" y="77541"/>
                    </a:lnTo>
                    <a:lnTo>
                      <a:pt x="28773" y="46085"/>
                    </a:lnTo>
                    <a:lnTo>
                      <a:pt x="61447" y="21579"/>
                    </a:lnTo>
                    <a:lnTo>
                      <a:pt x="103388" y="5669"/>
                    </a:lnTo>
                    <a:lnTo>
                      <a:pt x="152400" y="0"/>
                    </a:lnTo>
                    <a:close/>
                  </a:path>
                  <a:path w="304800" h="228600">
                    <a:moveTo>
                      <a:pt x="0" y="0"/>
                    </a:moveTo>
                    <a:lnTo>
                      <a:pt x="0" y="0"/>
                    </a:lnTo>
                  </a:path>
                  <a:path w="304800" h="228600">
                    <a:moveTo>
                      <a:pt x="304800" y="228600"/>
                    </a:moveTo>
                    <a:lnTo>
                      <a:pt x="304800" y="228600"/>
                    </a:lnTo>
                  </a:path>
                </a:pathLst>
              </a:custGeom>
              <a:ln w="25518">
                <a:solidFill>
                  <a:srgbClr val="000000"/>
                </a:solidFill>
              </a:ln>
            </p:spPr>
            <p:txBody>
              <a:bodyPr wrap="square" lIns="0" tIns="0" rIns="0" bIns="0" rtlCol="0"/>
              <a:lstStyle/>
              <a:p>
                <a:endParaRPr/>
              </a:p>
            </p:txBody>
          </p:sp>
        </p:grpSp>
        <p:sp>
          <p:nvSpPr>
            <p:cNvPr id="76" name="object 39">
              <a:extLst>
                <a:ext uri="{FF2B5EF4-FFF2-40B4-BE49-F238E27FC236}">
                  <a16:creationId xmlns:a16="http://schemas.microsoft.com/office/drawing/2014/main" id="{C5265019-2594-5842-9E4D-507B0A344FC1}"/>
                </a:ext>
              </a:extLst>
            </p:cNvPr>
            <p:cNvSpPr txBox="1"/>
            <p:nvPr/>
          </p:nvSpPr>
          <p:spPr>
            <a:xfrm>
              <a:off x="7798752" y="6133042"/>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BF0000"/>
                  </a:solidFill>
                  <a:latin typeface="Arial MT"/>
                  <a:cs typeface="Arial MT"/>
                </a:rPr>
                <a:t>C</a:t>
              </a:r>
              <a:endParaRPr sz="1800">
                <a:latin typeface="Arial MT"/>
                <a:cs typeface="Arial MT"/>
              </a:endParaRPr>
            </a:p>
          </p:txBody>
        </p:sp>
        <p:grpSp>
          <p:nvGrpSpPr>
            <p:cNvPr id="77" name="object 40">
              <a:extLst>
                <a:ext uri="{FF2B5EF4-FFF2-40B4-BE49-F238E27FC236}">
                  <a16:creationId xmlns:a16="http://schemas.microsoft.com/office/drawing/2014/main" id="{1061C500-EE61-6D40-A573-AF7A2C62046C}"/>
                </a:ext>
              </a:extLst>
            </p:cNvPr>
            <p:cNvGrpSpPr/>
            <p:nvPr/>
          </p:nvGrpSpPr>
          <p:grpSpPr>
            <a:xfrm>
              <a:off x="7662636" y="6378153"/>
              <a:ext cx="337185" cy="338455"/>
              <a:chOff x="976403" y="5467351"/>
              <a:chExt cx="337185" cy="338455"/>
            </a:xfrm>
          </p:grpSpPr>
          <p:sp>
            <p:nvSpPr>
              <p:cNvPr id="78" name="object 41">
                <a:extLst>
                  <a:ext uri="{FF2B5EF4-FFF2-40B4-BE49-F238E27FC236}">
                    <a16:creationId xmlns:a16="http://schemas.microsoft.com/office/drawing/2014/main" id="{2194ABA8-3162-6B48-B0BD-189460D74730}"/>
                  </a:ext>
                </a:extLst>
              </p:cNvPr>
              <p:cNvSpPr/>
              <p:nvPr/>
            </p:nvSpPr>
            <p:spPr>
              <a:xfrm>
                <a:off x="1141729" y="5487669"/>
                <a:ext cx="2540" cy="152400"/>
              </a:xfrm>
              <a:custGeom>
                <a:avLst/>
                <a:gdLst/>
                <a:ahLst/>
                <a:cxnLst/>
                <a:rect l="l" t="t" r="r" b="b"/>
                <a:pathLst>
                  <a:path w="2540" h="152400">
                    <a:moveTo>
                      <a:pt x="1269" y="-14196"/>
                    </a:moveTo>
                    <a:lnTo>
                      <a:pt x="1269" y="166596"/>
                    </a:lnTo>
                  </a:path>
                </a:pathLst>
              </a:custGeom>
              <a:ln w="30933">
                <a:solidFill>
                  <a:srgbClr val="000000"/>
                </a:solidFill>
              </a:ln>
            </p:spPr>
            <p:txBody>
              <a:bodyPr wrap="square" lIns="0" tIns="0" rIns="0" bIns="0" rtlCol="0"/>
              <a:lstStyle/>
              <a:p>
                <a:endParaRPr/>
              </a:p>
            </p:txBody>
          </p:sp>
          <p:sp>
            <p:nvSpPr>
              <p:cNvPr id="79" name="object 42">
                <a:extLst>
                  <a:ext uri="{FF2B5EF4-FFF2-40B4-BE49-F238E27FC236}">
                    <a16:creationId xmlns:a16="http://schemas.microsoft.com/office/drawing/2014/main" id="{A3107840-430E-8F46-A0E8-0EFF5452AB18}"/>
                  </a:ext>
                </a:extLst>
              </p:cNvPr>
              <p:cNvSpPr/>
              <p:nvPr/>
            </p:nvSpPr>
            <p:spPr>
              <a:xfrm>
                <a:off x="990599" y="5486399"/>
                <a:ext cx="303530" cy="304800"/>
              </a:xfrm>
              <a:custGeom>
                <a:avLst/>
                <a:gdLst/>
                <a:ahLst/>
                <a:cxnLst/>
                <a:rect l="l" t="t" r="r" b="b"/>
                <a:pathLst>
                  <a:path w="303530" h="304800">
                    <a:moveTo>
                      <a:pt x="151130" y="152400"/>
                    </a:moveTo>
                    <a:lnTo>
                      <a:pt x="303530" y="304800"/>
                    </a:lnTo>
                  </a:path>
                  <a:path w="303530" h="304800">
                    <a:moveTo>
                      <a:pt x="151130" y="152400"/>
                    </a:moveTo>
                    <a:lnTo>
                      <a:pt x="0" y="304800"/>
                    </a:lnTo>
                  </a:path>
                  <a:path w="303530" h="304800">
                    <a:moveTo>
                      <a:pt x="0" y="76200"/>
                    </a:moveTo>
                    <a:lnTo>
                      <a:pt x="152400" y="0"/>
                    </a:lnTo>
                  </a:path>
                </a:pathLst>
              </a:custGeom>
              <a:ln w="28393">
                <a:solidFill>
                  <a:srgbClr val="000000"/>
                </a:solidFill>
              </a:ln>
            </p:spPr>
            <p:txBody>
              <a:bodyPr wrap="square" lIns="0" tIns="0" rIns="0" bIns="0" rtlCol="0"/>
              <a:lstStyle/>
              <a:p>
                <a:endParaRPr/>
              </a:p>
            </p:txBody>
          </p:sp>
          <p:sp>
            <p:nvSpPr>
              <p:cNvPr id="80" name="object 43">
                <a:extLst>
                  <a:ext uri="{FF2B5EF4-FFF2-40B4-BE49-F238E27FC236}">
                    <a16:creationId xmlns:a16="http://schemas.microsoft.com/office/drawing/2014/main" id="{85E88C13-7E8D-4D4C-8D7A-CCB72C2AB7C4}"/>
                  </a:ext>
                </a:extLst>
              </p:cNvPr>
              <p:cNvSpPr/>
              <p:nvPr/>
            </p:nvSpPr>
            <p:spPr>
              <a:xfrm>
                <a:off x="1141729" y="5486399"/>
                <a:ext cx="152400" cy="76200"/>
              </a:xfrm>
              <a:custGeom>
                <a:avLst/>
                <a:gdLst/>
                <a:ahLst/>
                <a:cxnLst/>
                <a:rect l="l" t="t" r="r" b="b"/>
                <a:pathLst>
                  <a:path w="152400" h="76200">
                    <a:moveTo>
                      <a:pt x="0" y="0"/>
                    </a:moveTo>
                    <a:lnTo>
                      <a:pt x="152400" y="76200"/>
                    </a:lnTo>
                  </a:path>
                </a:pathLst>
              </a:custGeom>
              <a:ln w="38097">
                <a:solidFill>
                  <a:srgbClr val="000000"/>
                </a:solidFill>
              </a:ln>
            </p:spPr>
            <p:txBody>
              <a:bodyPr wrap="square" lIns="0" tIns="0" rIns="0" bIns="0" rtlCol="0"/>
              <a:lstStyle/>
              <a:p>
                <a:endParaRPr/>
              </a:p>
            </p:txBody>
          </p:sp>
        </p:grpSp>
        <p:grpSp>
          <p:nvGrpSpPr>
            <p:cNvPr id="81" name="object 44">
              <a:extLst>
                <a:ext uri="{FF2B5EF4-FFF2-40B4-BE49-F238E27FC236}">
                  <a16:creationId xmlns:a16="http://schemas.microsoft.com/office/drawing/2014/main" id="{3AF92DF6-D894-4D46-8F21-F3E4EDAAFBB2}"/>
                </a:ext>
              </a:extLst>
            </p:cNvPr>
            <p:cNvGrpSpPr/>
            <p:nvPr/>
          </p:nvGrpSpPr>
          <p:grpSpPr>
            <a:xfrm>
              <a:off x="6901815" y="3945784"/>
              <a:ext cx="330835" cy="254635"/>
              <a:chOff x="215582" y="3034982"/>
              <a:chExt cx="330835" cy="254635"/>
            </a:xfrm>
          </p:grpSpPr>
          <p:sp>
            <p:nvSpPr>
              <p:cNvPr id="82" name="object 45">
                <a:extLst>
                  <a:ext uri="{FF2B5EF4-FFF2-40B4-BE49-F238E27FC236}">
                    <a16:creationId xmlns:a16="http://schemas.microsoft.com/office/drawing/2014/main" id="{A472A590-5E03-0C49-921F-DDAF84B12958}"/>
                  </a:ext>
                </a:extLst>
              </p:cNvPr>
              <p:cNvSpPr/>
              <p:nvPr/>
            </p:nvSpPr>
            <p:spPr>
              <a:xfrm>
                <a:off x="228600" y="3048000"/>
                <a:ext cx="304800" cy="228600"/>
              </a:xfrm>
              <a:custGeom>
                <a:avLst/>
                <a:gdLst/>
                <a:ahLst/>
                <a:cxnLst/>
                <a:rect l="l" t="t" r="r" b="b"/>
                <a:pathLst>
                  <a:path w="304800" h="228600">
                    <a:moveTo>
                      <a:pt x="152400" y="0"/>
                    </a:moveTo>
                    <a:lnTo>
                      <a:pt x="103388" y="5669"/>
                    </a:lnTo>
                    <a:lnTo>
                      <a:pt x="61447" y="21579"/>
                    </a:lnTo>
                    <a:lnTo>
                      <a:pt x="28773" y="46085"/>
                    </a:lnTo>
                    <a:lnTo>
                      <a:pt x="0" y="114300"/>
                    </a:lnTo>
                    <a:lnTo>
                      <a:pt x="7559" y="151058"/>
                    </a:lnTo>
                    <a:lnTo>
                      <a:pt x="28773" y="182514"/>
                    </a:lnTo>
                    <a:lnTo>
                      <a:pt x="61447" y="207020"/>
                    </a:lnTo>
                    <a:lnTo>
                      <a:pt x="103388" y="222930"/>
                    </a:lnTo>
                    <a:lnTo>
                      <a:pt x="152400" y="228600"/>
                    </a:lnTo>
                    <a:lnTo>
                      <a:pt x="201411" y="222930"/>
                    </a:lnTo>
                    <a:lnTo>
                      <a:pt x="243352" y="207020"/>
                    </a:lnTo>
                    <a:lnTo>
                      <a:pt x="276026" y="182514"/>
                    </a:lnTo>
                    <a:lnTo>
                      <a:pt x="297240" y="151058"/>
                    </a:lnTo>
                    <a:lnTo>
                      <a:pt x="304800" y="114300"/>
                    </a:lnTo>
                    <a:lnTo>
                      <a:pt x="297240" y="77541"/>
                    </a:lnTo>
                    <a:lnTo>
                      <a:pt x="276026" y="46085"/>
                    </a:lnTo>
                    <a:lnTo>
                      <a:pt x="243352" y="21579"/>
                    </a:lnTo>
                    <a:lnTo>
                      <a:pt x="201411" y="5669"/>
                    </a:lnTo>
                    <a:lnTo>
                      <a:pt x="152400" y="0"/>
                    </a:lnTo>
                    <a:close/>
                  </a:path>
                </a:pathLst>
              </a:custGeom>
              <a:solidFill>
                <a:srgbClr val="BADFE2"/>
              </a:solidFill>
            </p:spPr>
            <p:txBody>
              <a:bodyPr wrap="square" lIns="0" tIns="0" rIns="0" bIns="0" rtlCol="0"/>
              <a:lstStyle/>
              <a:p>
                <a:endParaRPr/>
              </a:p>
            </p:txBody>
          </p:sp>
          <p:sp>
            <p:nvSpPr>
              <p:cNvPr id="83" name="object 46">
                <a:extLst>
                  <a:ext uri="{FF2B5EF4-FFF2-40B4-BE49-F238E27FC236}">
                    <a16:creationId xmlns:a16="http://schemas.microsoft.com/office/drawing/2014/main" id="{42CBCC9F-99AC-0D4B-BBB7-DE9315E12205}"/>
                  </a:ext>
                </a:extLst>
              </p:cNvPr>
              <p:cNvSpPr/>
              <p:nvPr/>
            </p:nvSpPr>
            <p:spPr>
              <a:xfrm>
                <a:off x="228600" y="3048000"/>
                <a:ext cx="304800" cy="228600"/>
              </a:xfrm>
              <a:custGeom>
                <a:avLst/>
                <a:gdLst/>
                <a:ahLst/>
                <a:cxnLst/>
                <a:rect l="l" t="t" r="r" b="b"/>
                <a:pathLst>
                  <a:path w="304800" h="228600">
                    <a:moveTo>
                      <a:pt x="152400" y="0"/>
                    </a:moveTo>
                    <a:lnTo>
                      <a:pt x="201411" y="5669"/>
                    </a:lnTo>
                    <a:lnTo>
                      <a:pt x="243352" y="21579"/>
                    </a:lnTo>
                    <a:lnTo>
                      <a:pt x="276026" y="46085"/>
                    </a:lnTo>
                    <a:lnTo>
                      <a:pt x="304800" y="114300"/>
                    </a:lnTo>
                    <a:lnTo>
                      <a:pt x="297240" y="151058"/>
                    </a:lnTo>
                    <a:lnTo>
                      <a:pt x="276026" y="182514"/>
                    </a:lnTo>
                    <a:lnTo>
                      <a:pt x="243352" y="207020"/>
                    </a:lnTo>
                    <a:lnTo>
                      <a:pt x="201411" y="222930"/>
                    </a:lnTo>
                    <a:lnTo>
                      <a:pt x="152400" y="228600"/>
                    </a:lnTo>
                    <a:lnTo>
                      <a:pt x="103388" y="222930"/>
                    </a:lnTo>
                    <a:lnTo>
                      <a:pt x="61447" y="207020"/>
                    </a:lnTo>
                    <a:lnTo>
                      <a:pt x="28773" y="182514"/>
                    </a:lnTo>
                    <a:lnTo>
                      <a:pt x="7559" y="151058"/>
                    </a:lnTo>
                    <a:lnTo>
                      <a:pt x="0" y="114300"/>
                    </a:lnTo>
                    <a:lnTo>
                      <a:pt x="7559" y="77541"/>
                    </a:lnTo>
                    <a:lnTo>
                      <a:pt x="28773" y="46085"/>
                    </a:lnTo>
                    <a:lnTo>
                      <a:pt x="61447" y="21579"/>
                    </a:lnTo>
                    <a:lnTo>
                      <a:pt x="103388" y="5669"/>
                    </a:lnTo>
                    <a:lnTo>
                      <a:pt x="152400" y="0"/>
                    </a:lnTo>
                    <a:close/>
                  </a:path>
                  <a:path w="304800" h="228600">
                    <a:moveTo>
                      <a:pt x="0" y="0"/>
                    </a:moveTo>
                    <a:lnTo>
                      <a:pt x="0" y="0"/>
                    </a:lnTo>
                  </a:path>
                  <a:path w="304800" h="228600">
                    <a:moveTo>
                      <a:pt x="304800" y="228600"/>
                    </a:moveTo>
                    <a:lnTo>
                      <a:pt x="304800" y="228600"/>
                    </a:lnTo>
                  </a:path>
                </a:pathLst>
              </a:custGeom>
              <a:ln w="25518">
                <a:solidFill>
                  <a:srgbClr val="000000"/>
                </a:solidFill>
              </a:ln>
            </p:spPr>
            <p:txBody>
              <a:bodyPr wrap="square" lIns="0" tIns="0" rIns="0" bIns="0" rtlCol="0"/>
              <a:lstStyle/>
              <a:p>
                <a:endParaRPr/>
              </a:p>
            </p:txBody>
          </p:sp>
        </p:grpSp>
        <p:sp>
          <p:nvSpPr>
            <p:cNvPr id="84" name="object 47">
              <a:extLst>
                <a:ext uri="{FF2B5EF4-FFF2-40B4-BE49-F238E27FC236}">
                  <a16:creationId xmlns:a16="http://schemas.microsoft.com/office/drawing/2014/main" id="{900F22BA-D3AB-B047-862B-95ECE8C38EC4}"/>
                </a:ext>
              </a:extLst>
            </p:cNvPr>
            <p:cNvSpPr txBox="1"/>
            <p:nvPr/>
          </p:nvSpPr>
          <p:spPr>
            <a:xfrm>
              <a:off x="7036753" y="3923242"/>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BF0000"/>
                  </a:solidFill>
                  <a:latin typeface="Arial MT"/>
                  <a:cs typeface="Arial MT"/>
                </a:rPr>
                <a:t>D</a:t>
              </a:r>
              <a:endParaRPr sz="1800">
                <a:latin typeface="Arial MT"/>
                <a:cs typeface="Arial MT"/>
              </a:endParaRPr>
            </a:p>
          </p:txBody>
        </p:sp>
        <p:grpSp>
          <p:nvGrpSpPr>
            <p:cNvPr id="85" name="object 48">
              <a:extLst>
                <a:ext uri="{FF2B5EF4-FFF2-40B4-BE49-F238E27FC236}">
                  <a16:creationId xmlns:a16="http://schemas.microsoft.com/office/drawing/2014/main" id="{5E9B04FB-DCBC-F446-98B9-023E32B204FD}"/>
                </a:ext>
              </a:extLst>
            </p:cNvPr>
            <p:cNvGrpSpPr/>
            <p:nvPr/>
          </p:nvGrpSpPr>
          <p:grpSpPr>
            <a:xfrm>
              <a:off x="6900636" y="4168353"/>
              <a:ext cx="337185" cy="338455"/>
              <a:chOff x="214403" y="3257551"/>
              <a:chExt cx="337185" cy="338455"/>
            </a:xfrm>
          </p:grpSpPr>
          <p:sp>
            <p:nvSpPr>
              <p:cNvPr id="86" name="object 49">
                <a:extLst>
                  <a:ext uri="{FF2B5EF4-FFF2-40B4-BE49-F238E27FC236}">
                    <a16:creationId xmlns:a16="http://schemas.microsoft.com/office/drawing/2014/main" id="{07BA7261-C834-4848-BE39-2C36D669BCE2}"/>
                  </a:ext>
                </a:extLst>
              </p:cNvPr>
              <p:cNvSpPr/>
              <p:nvPr/>
            </p:nvSpPr>
            <p:spPr>
              <a:xfrm>
                <a:off x="379730" y="3277869"/>
                <a:ext cx="2540" cy="152400"/>
              </a:xfrm>
              <a:custGeom>
                <a:avLst/>
                <a:gdLst/>
                <a:ahLst/>
                <a:cxnLst/>
                <a:rect l="l" t="t" r="r" b="b"/>
                <a:pathLst>
                  <a:path w="2539" h="152400">
                    <a:moveTo>
                      <a:pt x="1270" y="-14196"/>
                    </a:moveTo>
                    <a:lnTo>
                      <a:pt x="1270" y="166596"/>
                    </a:lnTo>
                  </a:path>
                </a:pathLst>
              </a:custGeom>
              <a:ln w="30933">
                <a:solidFill>
                  <a:srgbClr val="000000"/>
                </a:solidFill>
              </a:ln>
            </p:spPr>
            <p:txBody>
              <a:bodyPr wrap="square" lIns="0" tIns="0" rIns="0" bIns="0" rtlCol="0"/>
              <a:lstStyle/>
              <a:p>
                <a:endParaRPr/>
              </a:p>
            </p:txBody>
          </p:sp>
          <p:sp>
            <p:nvSpPr>
              <p:cNvPr id="87" name="object 50">
                <a:extLst>
                  <a:ext uri="{FF2B5EF4-FFF2-40B4-BE49-F238E27FC236}">
                    <a16:creationId xmlns:a16="http://schemas.microsoft.com/office/drawing/2014/main" id="{55A80897-E8FA-6847-81D9-761A11FCCA10}"/>
                  </a:ext>
                </a:extLst>
              </p:cNvPr>
              <p:cNvSpPr/>
              <p:nvPr/>
            </p:nvSpPr>
            <p:spPr>
              <a:xfrm>
                <a:off x="228600" y="3276599"/>
                <a:ext cx="303530" cy="304800"/>
              </a:xfrm>
              <a:custGeom>
                <a:avLst/>
                <a:gdLst/>
                <a:ahLst/>
                <a:cxnLst/>
                <a:rect l="l" t="t" r="r" b="b"/>
                <a:pathLst>
                  <a:path w="303530" h="304800">
                    <a:moveTo>
                      <a:pt x="151129" y="152400"/>
                    </a:moveTo>
                    <a:lnTo>
                      <a:pt x="303530" y="304800"/>
                    </a:lnTo>
                  </a:path>
                  <a:path w="303530" h="304800">
                    <a:moveTo>
                      <a:pt x="152400" y="152400"/>
                    </a:moveTo>
                    <a:lnTo>
                      <a:pt x="0" y="304800"/>
                    </a:lnTo>
                  </a:path>
                  <a:path w="303530" h="304800">
                    <a:moveTo>
                      <a:pt x="0" y="76200"/>
                    </a:moveTo>
                    <a:lnTo>
                      <a:pt x="152400" y="0"/>
                    </a:lnTo>
                  </a:path>
                </a:pathLst>
              </a:custGeom>
              <a:ln w="28393">
                <a:solidFill>
                  <a:srgbClr val="000000"/>
                </a:solidFill>
              </a:ln>
            </p:spPr>
            <p:txBody>
              <a:bodyPr wrap="square" lIns="0" tIns="0" rIns="0" bIns="0" rtlCol="0"/>
              <a:lstStyle/>
              <a:p>
                <a:endParaRPr/>
              </a:p>
            </p:txBody>
          </p:sp>
          <p:sp>
            <p:nvSpPr>
              <p:cNvPr id="88" name="object 51">
                <a:extLst>
                  <a:ext uri="{FF2B5EF4-FFF2-40B4-BE49-F238E27FC236}">
                    <a16:creationId xmlns:a16="http://schemas.microsoft.com/office/drawing/2014/main" id="{1E1D2C35-6A43-2D4D-A28D-A8D74741F41A}"/>
                  </a:ext>
                </a:extLst>
              </p:cNvPr>
              <p:cNvSpPr/>
              <p:nvPr/>
            </p:nvSpPr>
            <p:spPr>
              <a:xfrm>
                <a:off x="379730" y="3276599"/>
                <a:ext cx="152400" cy="76200"/>
              </a:xfrm>
              <a:custGeom>
                <a:avLst/>
                <a:gdLst/>
                <a:ahLst/>
                <a:cxnLst/>
                <a:rect l="l" t="t" r="r" b="b"/>
                <a:pathLst>
                  <a:path w="152400" h="76200">
                    <a:moveTo>
                      <a:pt x="0" y="0"/>
                    </a:moveTo>
                    <a:lnTo>
                      <a:pt x="152400" y="76200"/>
                    </a:lnTo>
                  </a:path>
                </a:pathLst>
              </a:custGeom>
              <a:ln w="38097">
                <a:solidFill>
                  <a:srgbClr val="000000"/>
                </a:solidFill>
              </a:ln>
            </p:spPr>
            <p:txBody>
              <a:bodyPr wrap="square" lIns="0" tIns="0" rIns="0" bIns="0" rtlCol="0"/>
              <a:lstStyle/>
              <a:p>
                <a:endParaRPr/>
              </a:p>
            </p:txBody>
          </p:sp>
        </p:grpSp>
      </p:grpSp>
      <p:sp>
        <p:nvSpPr>
          <p:cNvPr id="131" name="object 18">
            <a:extLst>
              <a:ext uri="{FF2B5EF4-FFF2-40B4-BE49-F238E27FC236}">
                <a16:creationId xmlns:a16="http://schemas.microsoft.com/office/drawing/2014/main" id="{04B2FE70-8DA7-2A41-81A5-58D6B88FC50B}"/>
              </a:ext>
            </a:extLst>
          </p:cNvPr>
          <p:cNvSpPr txBox="1"/>
          <p:nvPr/>
        </p:nvSpPr>
        <p:spPr>
          <a:xfrm>
            <a:off x="9712800" y="2019670"/>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BF0000"/>
                </a:solidFill>
                <a:latin typeface="Arial MT"/>
                <a:cs typeface="Arial MT"/>
              </a:rPr>
              <a:t>E</a:t>
            </a:r>
            <a:endParaRPr sz="1800" dirty="0">
              <a:latin typeface="Arial MT"/>
              <a:cs typeface="Arial MT"/>
            </a:endParaRPr>
          </a:p>
        </p:txBody>
      </p:sp>
    </p:spTree>
    <p:extLst>
      <p:ext uri="{BB962C8B-B14F-4D97-AF65-F5344CB8AC3E}">
        <p14:creationId xmlns:p14="http://schemas.microsoft.com/office/powerpoint/2010/main" val="574487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97F9-E7A2-5E4A-A9C1-B775A453D712}"/>
              </a:ext>
            </a:extLst>
          </p:cNvPr>
          <p:cNvSpPr>
            <a:spLocks noGrp="1"/>
          </p:cNvSpPr>
          <p:nvPr>
            <p:ph type="title"/>
          </p:nvPr>
        </p:nvSpPr>
        <p:spPr>
          <a:xfrm>
            <a:off x="757517" y="133288"/>
            <a:ext cx="10515600" cy="1436947"/>
          </a:xfrm>
        </p:spPr>
        <p:txBody>
          <a:bodyPr/>
          <a:lstStyle/>
          <a:p>
            <a:r>
              <a:rPr lang="en-IN" dirty="0"/>
              <a:t>Dining Philosophers Problem…</a:t>
            </a:r>
            <a:endParaRPr lang="en-US" dirty="0"/>
          </a:p>
        </p:txBody>
      </p:sp>
      <p:sp>
        <p:nvSpPr>
          <p:cNvPr id="3" name="Content Placeholder 2">
            <a:extLst>
              <a:ext uri="{FF2B5EF4-FFF2-40B4-BE49-F238E27FC236}">
                <a16:creationId xmlns:a16="http://schemas.microsoft.com/office/drawing/2014/main" id="{9052539A-52BE-5A4C-87E8-D4A2A0005F1F}"/>
              </a:ext>
            </a:extLst>
          </p:cNvPr>
          <p:cNvSpPr>
            <a:spLocks noGrp="1"/>
          </p:cNvSpPr>
          <p:nvPr>
            <p:ph idx="1"/>
          </p:nvPr>
        </p:nvSpPr>
        <p:spPr>
          <a:xfrm>
            <a:off x="648849" y="1519856"/>
            <a:ext cx="10515600" cy="4716972"/>
          </a:xfrm>
        </p:spPr>
        <p:txBody>
          <a:bodyPr/>
          <a:lstStyle/>
          <a:p>
            <a:pPr marL="383540" marR="40639" indent="-342900">
              <a:spcBef>
                <a:spcPts val="3000"/>
              </a:spcBef>
              <a:buSzPct val="175000"/>
              <a:defRPr sz="2800">
                <a:uFill>
                  <a:solidFill>
                    <a:srgbClr val="FFFFFF"/>
                  </a:solidFill>
                </a:uFill>
              </a:defRPr>
            </a:pPr>
            <a:r>
              <a:rPr lang="en-IN" dirty="0"/>
              <a:t>Each philosopher is a process</a:t>
            </a:r>
          </a:p>
          <a:p>
            <a:pPr marL="383540" marR="40639" indent="-342900">
              <a:spcBef>
                <a:spcPts val="3000"/>
              </a:spcBef>
              <a:buSzPct val="175000"/>
              <a:defRPr sz="2800">
                <a:uFill>
                  <a:solidFill>
                    <a:srgbClr val="FFFFFF"/>
                  </a:solidFill>
                </a:uFill>
              </a:defRPr>
            </a:pPr>
            <a:r>
              <a:rPr lang="en-IN" dirty="0"/>
              <a:t>One semaphore per fork:</a:t>
            </a:r>
          </a:p>
          <a:p>
            <a:pPr marL="783590" marR="40639" lvl="1" indent="-285750">
              <a:lnSpc>
                <a:spcPct val="100000"/>
              </a:lnSpc>
              <a:spcBef>
                <a:spcPts val="3000"/>
              </a:spcBef>
              <a:buSzPct val="175000"/>
              <a:defRPr sz="2400">
                <a:uFill>
                  <a:solidFill>
                    <a:srgbClr val="FFFFFF"/>
                  </a:solidFill>
                </a:uFill>
              </a:defRPr>
            </a:pPr>
            <a:r>
              <a:rPr lang="en-IN" dirty="0"/>
              <a:t>fork: array[0..4] of semaphores</a:t>
            </a:r>
          </a:p>
          <a:p>
            <a:pPr marL="783590" marR="40639" lvl="1" indent="-285750">
              <a:lnSpc>
                <a:spcPct val="100000"/>
              </a:lnSpc>
              <a:spcBef>
                <a:spcPts val="3000"/>
              </a:spcBef>
              <a:buSzPct val="175000"/>
              <a:defRPr sz="2400">
                <a:uFill>
                  <a:solidFill>
                    <a:srgbClr val="FFFFFF"/>
                  </a:solidFill>
                </a:uFill>
              </a:defRPr>
            </a:pPr>
            <a:r>
              <a:rPr lang="en-IN" dirty="0"/>
              <a:t>Initialization: fork[</a:t>
            </a:r>
            <a:r>
              <a:rPr lang="en-IN" dirty="0" err="1"/>
              <a:t>i</a:t>
            </a:r>
            <a:r>
              <a:rPr lang="en-IN" dirty="0"/>
              <a:t>].count:=1 for </a:t>
            </a:r>
            <a:r>
              <a:rPr lang="en-IN" dirty="0" err="1"/>
              <a:t>i</a:t>
            </a:r>
            <a:r>
              <a:rPr lang="en-IN" dirty="0"/>
              <a:t>:=0..4</a:t>
            </a:r>
          </a:p>
          <a:p>
            <a:pPr marL="383540" marR="40639" indent="-342900">
              <a:spcBef>
                <a:spcPts val="3000"/>
              </a:spcBef>
              <a:buSzPct val="175000"/>
              <a:defRPr sz="2800">
                <a:uFill>
                  <a:solidFill>
                    <a:srgbClr val="FFFFFF"/>
                  </a:solidFill>
                </a:uFill>
              </a:defRPr>
            </a:pPr>
            <a:r>
              <a:rPr lang="en-IN" dirty="0"/>
              <a:t>A first attempt:</a:t>
            </a:r>
          </a:p>
        </p:txBody>
      </p:sp>
      <p:sp>
        <p:nvSpPr>
          <p:cNvPr id="4" name="Slide Number Placeholder 3">
            <a:extLst>
              <a:ext uri="{FF2B5EF4-FFF2-40B4-BE49-F238E27FC236}">
                <a16:creationId xmlns:a16="http://schemas.microsoft.com/office/drawing/2014/main" id="{0D6B14D3-329A-5B4D-B63E-BDC81CC19C19}"/>
              </a:ext>
            </a:extLst>
          </p:cNvPr>
          <p:cNvSpPr>
            <a:spLocks noGrp="1"/>
          </p:cNvSpPr>
          <p:nvPr>
            <p:ph type="sldNum" sz="quarter" idx="12"/>
          </p:nvPr>
        </p:nvSpPr>
        <p:spPr/>
        <p:txBody>
          <a:bodyPr/>
          <a:lstStyle/>
          <a:p>
            <a:fld id="{BB96D72C-4D84-184E-B9E2-1582BC31D495}" type="slidenum">
              <a:rPr lang="en-US" smtClean="0"/>
              <a:t>38</a:t>
            </a:fld>
            <a:endParaRPr lang="en-US" dirty="0"/>
          </a:p>
        </p:txBody>
      </p:sp>
      <p:grpSp>
        <p:nvGrpSpPr>
          <p:cNvPr id="5" name="Group">
            <a:extLst>
              <a:ext uri="{FF2B5EF4-FFF2-40B4-BE49-F238E27FC236}">
                <a16:creationId xmlns:a16="http://schemas.microsoft.com/office/drawing/2014/main" id="{8B06C27C-DD84-B747-AC6E-B4A7DF3C657E}"/>
              </a:ext>
            </a:extLst>
          </p:cNvPr>
          <p:cNvGrpSpPr/>
          <p:nvPr/>
        </p:nvGrpSpPr>
        <p:grpSpPr>
          <a:xfrm>
            <a:off x="7981167" y="4809121"/>
            <a:ext cx="3012733" cy="2627454"/>
            <a:chOff x="0" y="0"/>
            <a:chExt cx="3012731" cy="2627453"/>
          </a:xfrm>
        </p:grpSpPr>
        <p:grpSp>
          <p:nvGrpSpPr>
            <p:cNvPr id="6" name="Group">
              <a:extLst>
                <a:ext uri="{FF2B5EF4-FFF2-40B4-BE49-F238E27FC236}">
                  <a16:creationId xmlns:a16="http://schemas.microsoft.com/office/drawing/2014/main" id="{B040146C-0BBD-BC4B-8B1F-D8085E50A117}"/>
                </a:ext>
              </a:extLst>
            </p:cNvPr>
            <p:cNvGrpSpPr/>
            <p:nvPr/>
          </p:nvGrpSpPr>
          <p:grpSpPr>
            <a:xfrm rot="10727237">
              <a:off x="26816" y="31026"/>
              <a:ext cx="2959100" cy="2565401"/>
              <a:chOff x="0" y="0"/>
              <a:chExt cx="2959099" cy="2565400"/>
            </a:xfrm>
          </p:grpSpPr>
          <p:grpSp>
            <p:nvGrpSpPr>
              <p:cNvPr id="12" name="Group">
                <a:extLst>
                  <a:ext uri="{FF2B5EF4-FFF2-40B4-BE49-F238E27FC236}">
                    <a16:creationId xmlns:a16="http://schemas.microsoft.com/office/drawing/2014/main" id="{0E9D3DD5-0AD7-E843-AD3F-19679F3244B3}"/>
                  </a:ext>
                </a:extLst>
              </p:cNvPr>
              <p:cNvGrpSpPr/>
              <p:nvPr/>
            </p:nvGrpSpPr>
            <p:grpSpPr>
              <a:xfrm>
                <a:off x="0" y="0"/>
                <a:ext cx="2959100" cy="2565401"/>
                <a:chOff x="0" y="0"/>
                <a:chExt cx="2959099" cy="2565400"/>
              </a:xfrm>
            </p:grpSpPr>
            <p:sp>
              <p:nvSpPr>
                <p:cNvPr id="17" name="Oval">
                  <a:extLst>
                    <a:ext uri="{FF2B5EF4-FFF2-40B4-BE49-F238E27FC236}">
                      <a16:creationId xmlns:a16="http://schemas.microsoft.com/office/drawing/2014/main" id="{E245A3C6-5F96-184D-98D9-101567F9DA28}"/>
                    </a:ext>
                  </a:extLst>
                </p:cNvPr>
                <p:cNvSpPr/>
                <p:nvPr/>
              </p:nvSpPr>
              <p:spPr>
                <a:xfrm>
                  <a:off x="0" y="0"/>
                  <a:ext cx="2959100" cy="2565401"/>
                </a:xfrm>
                <a:prstGeom prst="ellipse">
                  <a:avLst/>
                </a:prstGeom>
                <a:solidFill>
                  <a:srgbClr val="FFD5A9"/>
                </a:solidFill>
                <a:ln w="9525" cap="flat">
                  <a:solidFill>
                    <a:srgbClr val="000000"/>
                  </a:solidFill>
                  <a:prstDash val="solid"/>
                  <a:round/>
                </a:ln>
                <a:effectLst/>
              </p:spPr>
              <p:txBody>
                <a:bodyPr wrap="square" lIns="50800" tIns="50800" rIns="50800" bIns="50800" numCol="1" anchor="ctr">
                  <a:noAutofit/>
                </a:bodyPr>
                <a:lstStyle/>
                <a:p>
                  <a:pPr marL="40639" marR="40639" algn="l" defTabSz="914400">
                    <a:defRPr sz="2400" b="1" i="1">
                      <a:solidFill>
                        <a:srgbClr val="000000"/>
                      </a:solidFill>
                      <a:uFill>
                        <a:solidFill>
                          <a:srgbClr val="000000"/>
                        </a:solidFill>
                      </a:uFill>
                      <a:latin typeface="Times New Roman"/>
                      <a:ea typeface="Times New Roman"/>
                      <a:cs typeface="Times New Roman"/>
                      <a:sym typeface="Times New Roman"/>
                    </a:defRPr>
                  </a:pPr>
                  <a:endParaRPr/>
                </a:p>
              </p:txBody>
            </p:sp>
            <p:sp>
              <p:nvSpPr>
                <p:cNvPr id="18" name="4">
                  <a:extLst>
                    <a:ext uri="{FF2B5EF4-FFF2-40B4-BE49-F238E27FC236}">
                      <a16:creationId xmlns:a16="http://schemas.microsoft.com/office/drawing/2014/main" id="{AEECF2BA-B07E-464F-9AB6-4E3FD85334AD}"/>
                    </a:ext>
                  </a:extLst>
                </p:cNvPr>
                <p:cNvSpPr/>
                <p:nvPr/>
              </p:nvSpPr>
              <p:spPr>
                <a:xfrm rot="10808960">
                  <a:off x="2196689" y="741082"/>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4</a:t>
                  </a:r>
                </a:p>
              </p:txBody>
            </p:sp>
            <p:sp>
              <p:nvSpPr>
                <p:cNvPr id="19" name="Line">
                  <a:extLst>
                    <a:ext uri="{FF2B5EF4-FFF2-40B4-BE49-F238E27FC236}">
                      <a16:creationId xmlns:a16="http://schemas.microsoft.com/office/drawing/2014/main" id="{6CED7DA8-8F2E-6242-B683-232A099AB3A8}"/>
                    </a:ext>
                  </a:extLst>
                </p:cNvPr>
                <p:cNvSpPr/>
                <p:nvPr/>
              </p:nvSpPr>
              <p:spPr>
                <a:xfrm>
                  <a:off x="1455868" y="1874894"/>
                  <a:ext cx="1990" cy="603624"/>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0" name="Line">
                  <a:extLst>
                    <a:ext uri="{FF2B5EF4-FFF2-40B4-BE49-F238E27FC236}">
                      <a16:creationId xmlns:a16="http://schemas.microsoft.com/office/drawing/2014/main" id="{7E592FCE-CC96-8B44-B260-93E4642A748A}"/>
                    </a:ext>
                  </a:extLst>
                </p:cNvPr>
                <p:cNvSpPr/>
                <p:nvPr/>
              </p:nvSpPr>
              <p:spPr>
                <a:xfrm flipH="1">
                  <a:off x="172981" y="1367656"/>
                  <a:ext cx="679505" cy="275441"/>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9486C602-5EC2-934C-A782-A94150C0CF5A}"/>
                    </a:ext>
                  </a:extLst>
                </p:cNvPr>
                <p:cNvSpPr/>
                <p:nvPr/>
              </p:nvSpPr>
              <p:spPr>
                <a:xfrm flipH="1" flipV="1">
                  <a:off x="582438" y="371440"/>
                  <a:ext cx="476168" cy="499381"/>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84185F15-5F24-084D-B800-05A9A003DDCB}"/>
                    </a:ext>
                  </a:extLst>
                </p:cNvPr>
                <p:cNvSpPr/>
                <p:nvPr/>
              </p:nvSpPr>
              <p:spPr>
                <a:xfrm flipH="1">
                  <a:off x="1841458" y="264794"/>
                  <a:ext cx="405597" cy="592430"/>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3" name="Line">
                  <a:extLst>
                    <a:ext uri="{FF2B5EF4-FFF2-40B4-BE49-F238E27FC236}">
                      <a16:creationId xmlns:a16="http://schemas.microsoft.com/office/drawing/2014/main" id="{4CCDB823-C511-7044-97E5-FF6BF1A9BE43}"/>
                    </a:ext>
                  </a:extLst>
                </p:cNvPr>
                <p:cNvSpPr/>
                <p:nvPr/>
              </p:nvSpPr>
              <p:spPr>
                <a:xfrm>
                  <a:off x="2011527" y="1437390"/>
                  <a:ext cx="713632" cy="214853"/>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sp>
            <p:nvSpPr>
              <p:cNvPr id="13" name="0">
                <a:extLst>
                  <a:ext uri="{FF2B5EF4-FFF2-40B4-BE49-F238E27FC236}">
                    <a16:creationId xmlns:a16="http://schemas.microsoft.com/office/drawing/2014/main" id="{732EA010-DC4C-A544-851E-2389C5AD3597}"/>
                  </a:ext>
                </a:extLst>
              </p:cNvPr>
              <p:cNvSpPr/>
              <p:nvPr/>
            </p:nvSpPr>
            <p:spPr>
              <a:xfrm>
                <a:off x="1206500" y="127000"/>
                <a:ext cx="558800" cy="495300"/>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0</a:t>
                </a:r>
              </a:p>
            </p:txBody>
          </p:sp>
          <p:sp>
            <p:nvSpPr>
              <p:cNvPr id="14" name="3">
                <a:extLst>
                  <a:ext uri="{FF2B5EF4-FFF2-40B4-BE49-F238E27FC236}">
                    <a16:creationId xmlns:a16="http://schemas.microsoft.com/office/drawing/2014/main" id="{61E47BB9-6CB7-694F-A08D-97D50FF0258F}"/>
                  </a:ext>
                </a:extLst>
              </p:cNvPr>
              <p:cNvSpPr/>
              <p:nvPr/>
            </p:nvSpPr>
            <p:spPr>
              <a:xfrm rot="10168595">
                <a:off x="1778000" y="1701800"/>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3</a:t>
                </a:r>
              </a:p>
            </p:txBody>
          </p:sp>
          <p:sp>
            <p:nvSpPr>
              <p:cNvPr id="15" name="2">
                <a:extLst>
                  <a:ext uri="{FF2B5EF4-FFF2-40B4-BE49-F238E27FC236}">
                    <a16:creationId xmlns:a16="http://schemas.microsoft.com/office/drawing/2014/main" id="{6769661E-BAA9-A74F-9768-808580362BE0}"/>
                  </a:ext>
                </a:extLst>
              </p:cNvPr>
              <p:cNvSpPr/>
              <p:nvPr/>
            </p:nvSpPr>
            <p:spPr>
              <a:xfrm rot="11275216">
                <a:off x="634999" y="1701799"/>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2</a:t>
                </a:r>
              </a:p>
            </p:txBody>
          </p:sp>
          <p:sp>
            <p:nvSpPr>
              <p:cNvPr id="16" name="1">
                <a:extLst>
                  <a:ext uri="{FF2B5EF4-FFF2-40B4-BE49-F238E27FC236}">
                    <a16:creationId xmlns:a16="http://schemas.microsoft.com/office/drawing/2014/main" id="{C620D659-B0F9-E44D-A04C-2F6C70C4031B}"/>
                  </a:ext>
                </a:extLst>
              </p:cNvPr>
              <p:cNvSpPr/>
              <p:nvPr/>
            </p:nvSpPr>
            <p:spPr>
              <a:xfrm rot="11237520">
                <a:off x="165099" y="736599"/>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1</a:t>
                </a:r>
              </a:p>
            </p:txBody>
          </p:sp>
        </p:grpSp>
        <p:sp>
          <p:nvSpPr>
            <p:cNvPr id="7" name="0">
              <a:extLst>
                <a:ext uri="{FF2B5EF4-FFF2-40B4-BE49-F238E27FC236}">
                  <a16:creationId xmlns:a16="http://schemas.microsoft.com/office/drawing/2014/main" id="{C2786ABC-1D93-A247-AA31-959E7C4893F7}"/>
                </a:ext>
              </a:extLst>
            </p:cNvPr>
            <p:cNvSpPr/>
            <p:nvPr/>
          </p:nvSpPr>
          <p:spPr>
            <a:xfrm>
              <a:off x="877715" y="199317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0</a:t>
              </a:r>
            </a:p>
          </p:txBody>
        </p:sp>
        <p:sp>
          <p:nvSpPr>
            <p:cNvPr id="8" name="4">
              <a:extLst>
                <a:ext uri="{FF2B5EF4-FFF2-40B4-BE49-F238E27FC236}">
                  <a16:creationId xmlns:a16="http://schemas.microsoft.com/office/drawing/2014/main" id="{0D229F58-6034-1A41-AB0F-E8E3AF4E6151}"/>
                </a:ext>
              </a:extLst>
            </p:cNvPr>
            <p:cNvSpPr/>
            <p:nvPr/>
          </p:nvSpPr>
          <p:spPr>
            <a:xfrm>
              <a:off x="255415" y="10597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4</a:t>
              </a:r>
            </a:p>
          </p:txBody>
        </p:sp>
        <p:sp>
          <p:nvSpPr>
            <p:cNvPr id="9" name="3">
              <a:extLst>
                <a:ext uri="{FF2B5EF4-FFF2-40B4-BE49-F238E27FC236}">
                  <a16:creationId xmlns:a16="http://schemas.microsoft.com/office/drawing/2014/main" id="{DBEFE993-07C0-AE4E-9311-56A93FF825CB}"/>
                </a:ext>
              </a:extLst>
            </p:cNvPr>
            <p:cNvSpPr/>
            <p:nvPr/>
          </p:nvSpPr>
          <p:spPr>
            <a:xfrm>
              <a:off x="1144415" y="3231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3</a:t>
              </a:r>
            </a:p>
          </p:txBody>
        </p:sp>
        <p:sp>
          <p:nvSpPr>
            <p:cNvPr id="10" name="2">
              <a:extLst>
                <a:ext uri="{FF2B5EF4-FFF2-40B4-BE49-F238E27FC236}">
                  <a16:creationId xmlns:a16="http://schemas.microsoft.com/office/drawing/2014/main" id="{19281AE5-44CC-B847-B0B3-6B1508C734D1}"/>
                </a:ext>
              </a:extLst>
            </p:cNvPr>
            <p:cNvSpPr/>
            <p:nvPr/>
          </p:nvSpPr>
          <p:spPr>
            <a:xfrm>
              <a:off x="2071515" y="8184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2</a:t>
              </a:r>
            </a:p>
          </p:txBody>
        </p:sp>
        <p:sp>
          <p:nvSpPr>
            <p:cNvPr id="11" name="1">
              <a:extLst>
                <a:ext uri="{FF2B5EF4-FFF2-40B4-BE49-F238E27FC236}">
                  <a16:creationId xmlns:a16="http://schemas.microsoft.com/office/drawing/2014/main" id="{F0E8A738-FC04-7540-B23E-FDA5437BC65D}"/>
                </a:ext>
              </a:extLst>
            </p:cNvPr>
            <p:cNvSpPr/>
            <p:nvPr/>
          </p:nvSpPr>
          <p:spPr>
            <a:xfrm>
              <a:off x="1855615" y="18979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1</a:t>
              </a:r>
            </a:p>
          </p:txBody>
        </p:sp>
      </p:grpSp>
      <p:sp>
        <p:nvSpPr>
          <p:cNvPr id="24" name="Rectangle 23">
            <a:extLst>
              <a:ext uri="{FF2B5EF4-FFF2-40B4-BE49-F238E27FC236}">
                <a16:creationId xmlns:a16="http://schemas.microsoft.com/office/drawing/2014/main" id="{CCD03143-7C2B-CB48-B345-9EB48FAEE258}"/>
              </a:ext>
            </a:extLst>
          </p:cNvPr>
          <p:cNvSpPr/>
          <p:nvPr/>
        </p:nvSpPr>
        <p:spPr>
          <a:xfrm>
            <a:off x="674262" y="6097275"/>
            <a:ext cx="6096000" cy="954107"/>
          </a:xfrm>
          <a:prstGeom prst="rect">
            <a:avLst/>
          </a:prstGeom>
        </p:spPr>
        <p:txBody>
          <a:bodyPr>
            <a:spAutoFit/>
          </a:bodyPr>
          <a:lstStyle/>
          <a:p>
            <a:pPr marL="383540" marR="40639" lvl="1" indent="-342900" defTabSz="914400">
              <a:spcBef>
                <a:spcPts val="3000"/>
              </a:spcBef>
              <a:buSzPct val="175000"/>
              <a:buChar char="•"/>
              <a:defRPr sz="2800">
                <a:uFill>
                  <a:solidFill>
                    <a:srgbClr val="FFFFFF"/>
                  </a:solidFill>
                </a:uFill>
                <a:latin typeface="+mj-lt"/>
                <a:ea typeface="+mj-ea"/>
                <a:cs typeface="+mj-cs"/>
                <a:sym typeface="CMU Serif Roman"/>
              </a:defRPr>
            </a:pPr>
            <a:r>
              <a:rPr lang="en-IN" sz="2800" dirty="0">
                <a:uFill>
                  <a:solidFill>
                    <a:srgbClr val="FFFFFF"/>
                  </a:solidFill>
                </a:uFill>
                <a:sym typeface="CMU Serif Roman"/>
              </a:rPr>
              <a:t>Deadlock if each philosopher start by picking his left fork!</a:t>
            </a:r>
          </a:p>
        </p:txBody>
      </p:sp>
      <p:sp>
        <p:nvSpPr>
          <p:cNvPr id="25" name="Rectangle 24">
            <a:extLst>
              <a:ext uri="{FF2B5EF4-FFF2-40B4-BE49-F238E27FC236}">
                <a16:creationId xmlns:a16="http://schemas.microsoft.com/office/drawing/2014/main" id="{93ABD476-79E6-2045-9D79-A6A64F00B1D8}"/>
              </a:ext>
            </a:extLst>
          </p:cNvPr>
          <p:cNvSpPr/>
          <p:nvPr/>
        </p:nvSpPr>
        <p:spPr>
          <a:xfrm>
            <a:off x="7239078" y="1333036"/>
            <a:ext cx="6579183" cy="3857466"/>
          </a:xfrm>
          <a:prstGeom prst="rect">
            <a:avLst/>
          </a:prstGeom>
        </p:spPr>
        <p:txBody>
          <a:bodyPr wrap="square">
            <a:spAutoFit/>
          </a:bodyPr>
          <a:lstStyle/>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Process Pi:</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repeat</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think;</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wait(fork[</a:t>
            </a:r>
            <a:r>
              <a:rPr lang="en-IN" dirty="0" err="1"/>
              <a:t>i</a:t>
            </a:r>
            <a:r>
              <a:rPr lang="en-IN" dirty="0"/>
              <a:t>]);</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wait(fork[i+1 mod 5]);</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eat;</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signal(fork[i+1 mod 5]);</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 signal(fork[</a:t>
            </a:r>
            <a:r>
              <a:rPr lang="en-IN" dirty="0" err="1"/>
              <a:t>i</a:t>
            </a:r>
            <a:r>
              <a:rPr lang="en-IN" dirty="0"/>
              <a:t>]);  </a:t>
            </a:r>
          </a:p>
          <a:p>
            <a:pPr marL="40639" marR="40639" defTabSz="914400">
              <a:spcBef>
                <a:spcPts val="700"/>
              </a:spcBef>
              <a:buClr>
                <a:srgbClr val="000000"/>
              </a:buClr>
              <a:buFont typeface="Courier New"/>
              <a:defRPr sz="2200" b="1">
                <a:uFill>
                  <a:solidFill>
                    <a:srgbClr val="FFFFFF"/>
                  </a:solidFill>
                </a:uFill>
                <a:latin typeface="Courier New"/>
                <a:ea typeface="Courier New"/>
                <a:cs typeface="Courier New"/>
                <a:sym typeface="Courier New"/>
              </a:defRPr>
            </a:pPr>
            <a:r>
              <a:rPr lang="en-IN" dirty="0"/>
              <a:t>forever</a:t>
            </a:r>
          </a:p>
        </p:txBody>
      </p:sp>
    </p:spTree>
    <p:extLst>
      <p:ext uri="{BB962C8B-B14F-4D97-AF65-F5344CB8AC3E}">
        <p14:creationId xmlns:p14="http://schemas.microsoft.com/office/powerpoint/2010/main" val="365215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C2F3-9721-834B-90A9-9E2BC14BA3C0}"/>
              </a:ext>
            </a:extLst>
          </p:cNvPr>
          <p:cNvSpPr>
            <a:spLocks noGrp="1"/>
          </p:cNvSpPr>
          <p:nvPr>
            <p:ph type="title"/>
          </p:nvPr>
        </p:nvSpPr>
        <p:spPr/>
        <p:txBody>
          <a:bodyPr/>
          <a:lstStyle/>
          <a:p>
            <a:r>
              <a:rPr lang="en-IN" dirty="0"/>
              <a:t>Dining Philosophers Problem…</a:t>
            </a:r>
            <a:endParaRPr lang="en-US" dirty="0"/>
          </a:p>
        </p:txBody>
      </p:sp>
      <p:sp>
        <p:nvSpPr>
          <p:cNvPr id="3" name="Content Placeholder 2">
            <a:extLst>
              <a:ext uri="{FF2B5EF4-FFF2-40B4-BE49-F238E27FC236}">
                <a16:creationId xmlns:a16="http://schemas.microsoft.com/office/drawing/2014/main" id="{34B08E26-2D61-614B-8B85-0B648A9E67FA}"/>
              </a:ext>
            </a:extLst>
          </p:cNvPr>
          <p:cNvSpPr>
            <a:spLocks noGrp="1"/>
          </p:cNvSpPr>
          <p:nvPr>
            <p:ph idx="1"/>
          </p:nvPr>
        </p:nvSpPr>
        <p:spPr>
          <a:xfrm>
            <a:off x="-1" y="1390649"/>
            <a:ext cx="9218781" cy="6001429"/>
          </a:xfrm>
        </p:spPr>
        <p:txBody>
          <a:bodyPr>
            <a:noAutofit/>
          </a:bodyPr>
          <a:lstStyle/>
          <a:p>
            <a:pPr>
              <a:spcBef>
                <a:spcPts val="0"/>
              </a:spcBef>
            </a:pPr>
            <a:r>
              <a:rPr lang="en-IN" sz="2800" dirty="0"/>
              <a:t>Possible solutions</a:t>
            </a:r>
          </a:p>
          <a:p>
            <a:pPr lvl="1"/>
            <a:r>
              <a:rPr lang="en-IN" sz="2800" dirty="0"/>
              <a:t>Allow at most four philosophers to be sitting simultaneously at the table.</a:t>
            </a:r>
          </a:p>
          <a:p>
            <a:pPr lvl="1"/>
            <a:r>
              <a:rPr lang="en-IN" sz="2800" dirty="0"/>
              <a:t>Allow a philosopher to pick up her chopsticks only if both chopsticks are available.</a:t>
            </a:r>
          </a:p>
          <a:p>
            <a:pPr lvl="1"/>
            <a:r>
              <a:rPr lang="en-IN" sz="2800" dirty="0"/>
              <a:t>An odd philosopher picks up first her left chopstick and then her right chopstick. Where as an even philosopher picks up her right chopstick and then her left chopstick.</a:t>
            </a:r>
          </a:p>
        </p:txBody>
      </p:sp>
      <p:sp>
        <p:nvSpPr>
          <p:cNvPr id="4" name="Slide Number Placeholder 3">
            <a:extLst>
              <a:ext uri="{FF2B5EF4-FFF2-40B4-BE49-F238E27FC236}">
                <a16:creationId xmlns:a16="http://schemas.microsoft.com/office/drawing/2014/main" id="{322073D1-76B7-DE48-84D8-FEF3E067C33C}"/>
              </a:ext>
            </a:extLst>
          </p:cNvPr>
          <p:cNvSpPr>
            <a:spLocks noGrp="1"/>
          </p:cNvSpPr>
          <p:nvPr>
            <p:ph type="sldNum" sz="quarter" idx="12"/>
          </p:nvPr>
        </p:nvSpPr>
        <p:spPr/>
        <p:txBody>
          <a:bodyPr/>
          <a:lstStyle/>
          <a:p>
            <a:fld id="{BB96D72C-4D84-184E-B9E2-1582BC31D495}" type="slidenum">
              <a:rPr lang="en-US" smtClean="0"/>
              <a:t>39</a:t>
            </a:fld>
            <a:endParaRPr lang="en-US" dirty="0"/>
          </a:p>
        </p:txBody>
      </p:sp>
      <p:grpSp>
        <p:nvGrpSpPr>
          <p:cNvPr id="5" name="Group">
            <a:extLst>
              <a:ext uri="{FF2B5EF4-FFF2-40B4-BE49-F238E27FC236}">
                <a16:creationId xmlns:a16="http://schemas.microsoft.com/office/drawing/2014/main" id="{7575C266-9598-E649-9FC1-540D49E6C269}"/>
              </a:ext>
            </a:extLst>
          </p:cNvPr>
          <p:cNvGrpSpPr/>
          <p:nvPr/>
        </p:nvGrpSpPr>
        <p:grpSpPr>
          <a:xfrm>
            <a:off x="9179267" y="1613623"/>
            <a:ext cx="3012733" cy="2627454"/>
            <a:chOff x="0" y="0"/>
            <a:chExt cx="3012731" cy="2627453"/>
          </a:xfrm>
        </p:grpSpPr>
        <p:grpSp>
          <p:nvGrpSpPr>
            <p:cNvPr id="6" name="Group">
              <a:extLst>
                <a:ext uri="{FF2B5EF4-FFF2-40B4-BE49-F238E27FC236}">
                  <a16:creationId xmlns:a16="http://schemas.microsoft.com/office/drawing/2014/main" id="{F9EBBBB0-3295-C542-92DC-804695C83628}"/>
                </a:ext>
              </a:extLst>
            </p:cNvPr>
            <p:cNvGrpSpPr/>
            <p:nvPr/>
          </p:nvGrpSpPr>
          <p:grpSpPr>
            <a:xfrm rot="10727237">
              <a:off x="26816" y="31026"/>
              <a:ext cx="2959100" cy="2565401"/>
              <a:chOff x="0" y="0"/>
              <a:chExt cx="2959099" cy="2565400"/>
            </a:xfrm>
          </p:grpSpPr>
          <p:grpSp>
            <p:nvGrpSpPr>
              <p:cNvPr id="12" name="Group">
                <a:extLst>
                  <a:ext uri="{FF2B5EF4-FFF2-40B4-BE49-F238E27FC236}">
                    <a16:creationId xmlns:a16="http://schemas.microsoft.com/office/drawing/2014/main" id="{D709FD7C-AE99-444C-B864-B82E29CB1B86}"/>
                  </a:ext>
                </a:extLst>
              </p:cNvPr>
              <p:cNvGrpSpPr/>
              <p:nvPr/>
            </p:nvGrpSpPr>
            <p:grpSpPr>
              <a:xfrm>
                <a:off x="0" y="0"/>
                <a:ext cx="2959100" cy="2565401"/>
                <a:chOff x="0" y="0"/>
                <a:chExt cx="2959099" cy="2565400"/>
              </a:xfrm>
            </p:grpSpPr>
            <p:sp>
              <p:nvSpPr>
                <p:cNvPr id="17" name="Oval">
                  <a:extLst>
                    <a:ext uri="{FF2B5EF4-FFF2-40B4-BE49-F238E27FC236}">
                      <a16:creationId xmlns:a16="http://schemas.microsoft.com/office/drawing/2014/main" id="{4C175210-A25E-FC49-B4A1-03428A4C1109}"/>
                    </a:ext>
                  </a:extLst>
                </p:cNvPr>
                <p:cNvSpPr/>
                <p:nvPr/>
              </p:nvSpPr>
              <p:spPr>
                <a:xfrm>
                  <a:off x="0" y="0"/>
                  <a:ext cx="2959100" cy="2565401"/>
                </a:xfrm>
                <a:prstGeom prst="ellipse">
                  <a:avLst/>
                </a:prstGeom>
                <a:solidFill>
                  <a:srgbClr val="FFD5A9"/>
                </a:solidFill>
                <a:ln w="9525" cap="flat">
                  <a:solidFill>
                    <a:srgbClr val="000000"/>
                  </a:solidFill>
                  <a:prstDash val="solid"/>
                  <a:round/>
                </a:ln>
                <a:effectLst/>
              </p:spPr>
              <p:txBody>
                <a:bodyPr wrap="square" lIns="50800" tIns="50800" rIns="50800" bIns="50800" numCol="1" anchor="ctr">
                  <a:noAutofit/>
                </a:bodyPr>
                <a:lstStyle/>
                <a:p>
                  <a:pPr marL="40639" marR="40639" algn="l" defTabSz="914400">
                    <a:defRPr sz="2400" b="1" i="1">
                      <a:solidFill>
                        <a:srgbClr val="000000"/>
                      </a:solidFill>
                      <a:uFill>
                        <a:solidFill>
                          <a:srgbClr val="000000"/>
                        </a:solidFill>
                      </a:uFill>
                      <a:latin typeface="Times New Roman"/>
                      <a:ea typeface="Times New Roman"/>
                      <a:cs typeface="Times New Roman"/>
                      <a:sym typeface="Times New Roman"/>
                    </a:defRPr>
                  </a:pPr>
                  <a:endParaRPr/>
                </a:p>
              </p:txBody>
            </p:sp>
            <p:sp>
              <p:nvSpPr>
                <p:cNvPr id="18" name="4">
                  <a:extLst>
                    <a:ext uri="{FF2B5EF4-FFF2-40B4-BE49-F238E27FC236}">
                      <a16:creationId xmlns:a16="http://schemas.microsoft.com/office/drawing/2014/main" id="{843BE781-4234-304B-A4B3-F3F775BE3E32}"/>
                    </a:ext>
                  </a:extLst>
                </p:cNvPr>
                <p:cNvSpPr/>
                <p:nvPr/>
              </p:nvSpPr>
              <p:spPr>
                <a:xfrm rot="10808960">
                  <a:off x="2196689" y="741082"/>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4</a:t>
                  </a:r>
                </a:p>
              </p:txBody>
            </p:sp>
            <p:sp>
              <p:nvSpPr>
                <p:cNvPr id="19" name="Line">
                  <a:extLst>
                    <a:ext uri="{FF2B5EF4-FFF2-40B4-BE49-F238E27FC236}">
                      <a16:creationId xmlns:a16="http://schemas.microsoft.com/office/drawing/2014/main" id="{DEAFAFA6-55F4-F046-9890-A8CC98257DB3}"/>
                    </a:ext>
                  </a:extLst>
                </p:cNvPr>
                <p:cNvSpPr/>
                <p:nvPr/>
              </p:nvSpPr>
              <p:spPr>
                <a:xfrm>
                  <a:off x="1455868" y="1874894"/>
                  <a:ext cx="1990" cy="603624"/>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0" name="Line">
                  <a:extLst>
                    <a:ext uri="{FF2B5EF4-FFF2-40B4-BE49-F238E27FC236}">
                      <a16:creationId xmlns:a16="http://schemas.microsoft.com/office/drawing/2014/main" id="{FAF7E2E6-DBCB-3A4B-89AB-967FA2D24091}"/>
                    </a:ext>
                  </a:extLst>
                </p:cNvPr>
                <p:cNvSpPr/>
                <p:nvPr/>
              </p:nvSpPr>
              <p:spPr>
                <a:xfrm flipH="1">
                  <a:off x="172981" y="1367656"/>
                  <a:ext cx="679505" cy="275441"/>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FDDAE024-6CBD-7444-81DF-DBB20BD6E1F8}"/>
                    </a:ext>
                  </a:extLst>
                </p:cNvPr>
                <p:cNvSpPr/>
                <p:nvPr/>
              </p:nvSpPr>
              <p:spPr>
                <a:xfrm flipH="1" flipV="1">
                  <a:off x="582438" y="371440"/>
                  <a:ext cx="476168" cy="499381"/>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F6519CE4-8DCF-E249-A8BB-5834F8CFBD85}"/>
                    </a:ext>
                  </a:extLst>
                </p:cNvPr>
                <p:cNvSpPr/>
                <p:nvPr/>
              </p:nvSpPr>
              <p:spPr>
                <a:xfrm flipH="1">
                  <a:off x="1841458" y="264794"/>
                  <a:ext cx="405597" cy="592430"/>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23" name="Line">
                  <a:extLst>
                    <a:ext uri="{FF2B5EF4-FFF2-40B4-BE49-F238E27FC236}">
                      <a16:creationId xmlns:a16="http://schemas.microsoft.com/office/drawing/2014/main" id="{8CC92609-5AE8-1546-9FB3-09BDE20AED07}"/>
                    </a:ext>
                  </a:extLst>
                </p:cNvPr>
                <p:cNvSpPr/>
                <p:nvPr/>
              </p:nvSpPr>
              <p:spPr>
                <a:xfrm>
                  <a:off x="2011527" y="1437390"/>
                  <a:ext cx="713632" cy="214853"/>
                </a:xfrm>
                <a:prstGeom prst="line">
                  <a:avLst/>
                </a:prstGeom>
                <a:noFill/>
                <a:ln w="28575" cap="flat">
                  <a:solidFill>
                    <a:srgbClr val="000000"/>
                  </a:solidFill>
                  <a:prstDash val="solid"/>
                  <a:roun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sp>
            <p:nvSpPr>
              <p:cNvPr id="13" name="0">
                <a:extLst>
                  <a:ext uri="{FF2B5EF4-FFF2-40B4-BE49-F238E27FC236}">
                    <a16:creationId xmlns:a16="http://schemas.microsoft.com/office/drawing/2014/main" id="{BD9A3F8D-BD7B-CA46-AA26-427E71C402D8}"/>
                  </a:ext>
                </a:extLst>
              </p:cNvPr>
              <p:cNvSpPr/>
              <p:nvPr/>
            </p:nvSpPr>
            <p:spPr>
              <a:xfrm>
                <a:off x="1206500" y="127000"/>
                <a:ext cx="558800" cy="495300"/>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0</a:t>
                </a:r>
              </a:p>
            </p:txBody>
          </p:sp>
          <p:sp>
            <p:nvSpPr>
              <p:cNvPr id="14" name="3">
                <a:extLst>
                  <a:ext uri="{FF2B5EF4-FFF2-40B4-BE49-F238E27FC236}">
                    <a16:creationId xmlns:a16="http://schemas.microsoft.com/office/drawing/2014/main" id="{7AC14C48-FABD-254E-A816-D311C2C03497}"/>
                  </a:ext>
                </a:extLst>
              </p:cNvPr>
              <p:cNvSpPr/>
              <p:nvPr/>
            </p:nvSpPr>
            <p:spPr>
              <a:xfrm rot="10168595">
                <a:off x="1778000" y="1701800"/>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3</a:t>
                </a:r>
              </a:p>
            </p:txBody>
          </p:sp>
          <p:sp>
            <p:nvSpPr>
              <p:cNvPr id="15" name="2">
                <a:extLst>
                  <a:ext uri="{FF2B5EF4-FFF2-40B4-BE49-F238E27FC236}">
                    <a16:creationId xmlns:a16="http://schemas.microsoft.com/office/drawing/2014/main" id="{43C5364F-9361-8941-A55C-FFD5E5A192D3}"/>
                  </a:ext>
                </a:extLst>
              </p:cNvPr>
              <p:cNvSpPr/>
              <p:nvPr/>
            </p:nvSpPr>
            <p:spPr>
              <a:xfrm rot="11275216">
                <a:off x="634999" y="1701799"/>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2</a:t>
                </a:r>
              </a:p>
            </p:txBody>
          </p:sp>
          <p:sp>
            <p:nvSpPr>
              <p:cNvPr id="16" name="1">
                <a:extLst>
                  <a:ext uri="{FF2B5EF4-FFF2-40B4-BE49-F238E27FC236}">
                    <a16:creationId xmlns:a16="http://schemas.microsoft.com/office/drawing/2014/main" id="{ED4BA56E-DB54-8947-A604-A40E7C57FED0}"/>
                  </a:ext>
                </a:extLst>
              </p:cNvPr>
              <p:cNvSpPr/>
              <p:nvPr/>
            </p:nvSpPr>
            <p:spPr>
              <a:xfrm rot="11237520">
                <a:off x="165099" y="736599"/>
                <a:ext cx="558801" cy="495301"/>
              </a:xfrm>
              <a:prstGeom prst="ellipse">
                <a:avLst/>
              </a:prstGeom>
              <a:solidFill>
                <a:srgbClr val="FF7C00"/>
              </a:solidFill>
              <a:ln w="9525"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40639" marR="40639" defTabSz="914400">
                  <a:defRPr sz="2300">
                    <a:solidFill>
                      <a:srgbClr val="000000"/>
                    </a:solidFill>
                    <a:uFill>
                      <a:solidFill>
                        <a:srgbClr val="000000"/>
                      </a:solidFill>
                    </a:uFill>
                    <a:latin typeface="Arial"/>
                    <a:ea typeface="Arial"/>
                    <a:cs typeface="Arial"/>
                    <a:sym typeface="Arial"/>
                  </a:defRPr>
                </a:lvl1pPr>
              </a:lstStyle>
              <a:p>
                <a:r>
                  <a:t>1</a:t>
                </a:r>
              </a:p>
            </p:txBody>
          </p:sp>
        </p:grpSp>
        <p:sp>
          <p:nvSpPr>
            <p:cNvPr id="7" name="0">
              <a:extLst>
                <a:ext uri="{FF2B5EF4-FFF2-40B4-BE49-F238E27FC236}">
                  <a16:creationId xmlns:a16="http://schemas.microsoft.com/office/drawing/2014/main" id="{60A660B4-5659-C841-9C0B-02DA8B4030D3}"/>
                </a:ext>
              </a:extLst>
            </p:cNvPr>
            <p:cNvSpPr/>
            <p:nvPr/>
          </p:nvSpPr>
          <p:spPr>
            <a:xfrm>
              <a:off x="877715" y="199317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0</a:t>
              </a:r>
            </a:p>
          </p:txBody>
        </p:sp>
        <p:sp>
          <p:nvSpPr>
            <p:cNvPr id="8" name="4">
              <a:extLst>
                <a:ext uri="{FF2B5EF4-FFF2-40B4-BE49-F238E27FC236}">
                  <a16:creationId xmlns:a16="http://schemas.microsoft.com/office/drawing/2014/main" id="{FE37DC53-60F4-5A46-B809-83342A979617}"/>
                </a:ext>
              </a:extLst>
            </p:cNvPr>
            <p:cNvSpPr/>
            <p:nvPr/>
          </p:nvSpPr>
          <p:spPr>
            <a:xfrm>
              <a:off x="255415" y="10597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4</a:t>
              </a:r>
            </a:p>
          </p:txBody>
        </p:sp>
        <p:sp>
          <p:nvSpPr>
            <p:cNvPr id="9" name="3">
              <a:extLst>
                <a:ext uri="{FF2B5EF4-FFF2-40B4-BE49-F238E27FC236}">
                  <a16:creationId xmlns:a16="http://schemas.microsoft.com/office/drawing/2014/main" id="{8F1F9500-E383-1B44-AE42-D6F80955C275}"/>
                </a:ext>
              </a:extLst>
            </p:cNvPr>
            <p:cNvSpPr/>
            <p:nvPr/>
          </p:nvSpPr>
          <p:spPr>
            <a:xfrm>
              <a:off x="1144415" y="3231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3</a:t>
              </a:r>
            </a:p>
          </p:txBody>
        </p:sp>
        <p:sp>
          <p:nvSpPr>
            <p:cNvPr id="10" name="2">
              <a:extLst>
                <a:ext uri="{FF2B5EF4-FFF2-40B4-BE49-F238E27FC236}">
                  <a16:creationId xmlns:a16="http://schemas.microsoft.com/office/drawing/2014/main" id="{EA7C2334-D14A-004D-867C-B2788D33D93F}"/>
                </a:ext>
              </a:extLst>
            </p:cNvPr>
            <p:cNvSpPr/>
            <p:nvPr/>
          </p:nvSpPr>
          <p:spPr>
            <a:xfrm>
              <a:off x="2071515" y="8184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2</a:t>
              </a:r>
            </a:p>
          </p:txBody>
        </p:sp>
        <p:sp>
          <p:nvSpPr>
            <p:cNvPr id="11" name="1">
              <a:extLst>
                <a:ext uri="{FF2B5EF4-FFF2-40B4-BE49-F238E27FC236}">
                  <a16:creationId xmlns:a16="http://schemas.microsoft.com/office/drawing/2014/main" id="{8C5FF3ED-014F-7142-B647-38F934DB1066}"/>
                </a:ext>
              </a:extLst>
            </p:cNvPr>
            <p:cNvSpPr/>
            <p:nvPr/>
          </p:nvSpPr>
          <p:spPr>
            <a:xfrm>
              <a:off x="1855615" y="1897926"/>
              <a:ext cx="368301"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1">
                  <a:solidFill>
                    <a:srgbClr val="11053B"/>
                  </a:solidFill>
                </a:defRPr>
              </a:lvl1pPr>
            </a:lstStyle>
            <a:p>
              <a:r>
                <a:t>1</a:t>
              </a:r>
            </a:p>
          </p:txBody>
        </p:sp>
      </p:grpSp>
    </p:spTree>
    <p:extLst>
      <p:ext uri="{BB962C8B-B14F-4D97-AF65-F5344CB8AC3E}">
        <p14:creationId xmlns:p14="http://schemas.microsoft.com/office/powerpoint/2010/main" val="31820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5"/>
                                        </p:tgtEl>
                                        <p:attrNameLst>
                                          <p:attrName>style.visibility</p:attrName>
                                        </p:attrNameLst>
                                      </p:cBhvr>
                                      <p:to>
                                        <p:strVal val="visible"/>
                                      </p:to>
                                    </p:set>
                                    <p:animEffect transition="in" filter="box(ou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5853" y="822841"/>
            <a:ext cx="4933315" cy="622222"/>
          </a:xfrm>
          <a:prstGeom prst="rect">
            <a:avLst/>
          </a:prstGeom>
        </p:spPr>
        <p:txBody>
          <a:bodyPr vert="horz" wrap="square" lIns="0" tIns="12700" rIns="0" bIns="0" rtlCol="0" anchor="ctr">
            <a:spAutoFit/>
          </a:bodyPr>
          <a:lstStyle/>
          <a:p>
            <a:r>
              <a:rPr dirty="0">
                <a:solidFill>
                  <a:srgbClr val="0000CC"/>
                </a:solidFill>
                <a:latin typeface="Arial MT"/>
              </a:rPr>
              <a:t>Motivating Scenario</a:t>
            </a:r>
          </a:p>
        </p:txBody>
      </p:sp>
      <p:sp>
        <p:nvSpPr>
          <p:cNvPr id="21" name="object 21"/>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4</a:t>
            </a:fld>
            <a:endParaRPr dirty="0"/>
          </a:p>
        </p:txBody>
      </p:sp>
      <p:sp>
        <p:nvSpPr>
          <p:cNvPr id="3" name="object 3"/>
          <p:cNvSpPr txBox="1"/>
          <p:nvPr/>
        </p:nvSpPr>
        <p:spPr>
          <a:xfrm>
            <a:off x="2362200" y="2269332"/>
            <a:ext cx="1524000" cy="1708160"/>
          </a:xfrm>
          <a:prstGeom prst="rect">
            <a:avLst/>
          </a:prstGeom>
          <a:ln w="28393">
            <a:solidFill>
              <a:srgbClr val="006FBF"/>
            </a:solidFill>
          </a:ln>
        </p:spPr>
        <p:txBody>
          <a:bodyPr vert="horz" wrap="square" lIns="0" tIns="45720" rIns="0" bIns="0" rtlCol="0">
            <a:spAutoFit/>
          </a:bodyPr>
          <a:lstStyle/>
          <a:p>
            <a:pPr marL="89542">
              <a:spcBef>
                <a:spcPts val="360"/>
              </a:spcBef>
            </a:pPr>
            <a:r>
              <a:rPr dirty="0">
                <a:latin typeface="Arial MT"/>
                <a:cs typeface="Arial MT"/>
              </a:rPr>
              <a:t>{</a:t>
            </a:r>
          </a:p>
          <a:p>
            <a:pPr marL="281960"/>
            <a:r>
              <a:rPr dirty="0">
                <a:latin typeface="Arial MT"/>
                <a:cs typeface="Arial MT"/>
              </a:rPr>
              <a:t>*</a:t>
            </a:r>
          </a:p>
          <a:p>
            <a:pPr marL="281960"/>
            <a:r>
              <a:rPr dirty="0">
                <a:latin typeface="Arial MT"/>
                <a:cs typeface="Arial MT"/>
              </a:rPr>
              <a:t>*</a:t>
            </a:r>
          </a:p>
          <a:p>
            <a:pPr marL="89542"/>
            <a:r>
              <a:rPr i="1" spc="-5" dirty="0">
                <a:latin typeface="Arial"/>
                <a:cs typeface="Arial"/>
              </a:rPr>
              <a:t>counter++</a:t>
            </a:r>
            <a:endParaRPr dirty="0">
              <a:latin typeface="Arial"/>
              <a:cs typeface="Arial"/>
            </a:endParaRPr>
          </a:p>
          <a:p>
            <a:pPr marL="281960"/>
            <a:r>
              <a:rPr dirty="0">
                <a:latin typeface="Arial MT"/>
                <a:cs typeface="Arial MT"/>
              </a:rPr>
              <a:t>*</a:t>
            </a:r>
          </a:p>
          <a:p>
            <a:pPr marL="89542"/>
            <a:r>
              <a:rPr dirty="0">
                <a:latin typeface="Arial MT"/>
                <a:cs typeface="Arial MT"/>
              </a:rPr>
              <a:t>}</a:t>
            </a:r>
          </a:p>
        </p:txBody>
      </p:sp>
      <p:sp>
        <p:nvSpPr>
          <p:cNvPr id="4" name="object 4"/>
          <p:cNvSpPr txBox="1"/>
          <p:nvPr/>
        </p:nvSpPr>
        <p:spPr>
          <a:xfrm>
            <a:off x="8077200" y="2345531"/>
            <a:ext cx="1524000" cy="1709442"/>
          </a:xfrm>
          <a:prstGeom prst="rect">
            <a:avLst/>
          </a:prstGeom>
          <a:ln w="28393">
            <a:solidFill>
              <a:srgbClr val="00AF4F"/>
            </a:solidFill>
          </a:ln>
        </p:spPr>
        <p:txBody>
          <a:bodyPr vert="horz" wrap="square" lIns="0" tIns="46990" rIns="0" bIns="0" rtlCol="0">
            <a:spAutoFit/>
          </a:bodyPr>
          <a:lstStyle/>
          <a:p>
            <a:pPr marL="90177">
              <a:spcBef>
                <a:spcPts val="370"/>
              </a:spcBef>
            </a:pP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marR="512481" indent="128279"/>
            <a:r>
              <a:rPr dirty="0">
                <a:latin typeface="Arial MT"/>
                <a:cs typeface="Arial MT"/>
              </a:rPr>
              <a:t>* </a:t>
            </a:r>
            <a:r>
              <a:rPr spc="5" dirty="0">
                <a:latin typeface="Arial MT"/>
                <a:cs typeface="Arial MT"/>
              </a:rPr>
              <a:t> </a:t>
            </a:r>
            <a:r>
              <a:rPr dirty="0">
                <a:latin typeface="Arial MT"/>
                <a:cs typeface="Arial MT"/>
              </a:rPr>
              <a:t>c</a:t>
            </a:r>
            <a:r>
              <a:rPr spc="-15" dirty="0">
                <a:latin typeface="Arial MT"/>
                <a:cs typeface="Arial MT"/>
              </a:rPr>
              <a:t>o</a:t>
            </a:r>
            <a:r>
              <a:rPr spc="-5" dirty="0">
                <a:latin typeface="Arial MT"/>
                <a:cs typeface="Arial MT"/>
              </a:rPr>
              <a:t>unte</a:t>
            </a:r>
            <a:r>
              <a:rPr spc="-10" dirty="0">
                <a:latin typeface="Arial MT"/>
                <a:cs typeface="Arial MT"/>
              </a:rPr>
              <a:t>r</a:t>
            </a:r>
            <a:r>
              <a:rPr spc="5" dirty="0">
                <a:latin typeface="Arial MT"/>
                <a:cs typeface="Arial MT"/>
              </a:rPr>
              <a:t>-</a:t>
            </a: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a:r>
              <a:rPr dirty="0">
                <a:latin typeface="Arial MT"/>
                <a:cs typeface="Arial MT"/>
              </a:rPr>
              <a:t>}</a:t>
            </a:r>
            <a:endParaRPr>
              <a:latin typeface="Arial MT"/>
              <a:cs typeface="Arial MT"/>
            </a:endParaRPr>
          </a:p>
        </p:txBody>
      </p:sp>
      <p:sp>
        <p:nvSpPr>
          <p:cNvPr id="5" name="object 5"/>
          <p:cNvSpPr txBox="1"/>
          <p:nvPr/>
        </p:nvSpPr>
        <p:spPr>
          <a:xfrm>
            <a:off x="2438402" y="1998823"/>
            <a:ext cx="1064895" cy="289823"/>
          </a:xfrm>
          <a:prstGeom prst="rect">
            <a:avLst/>
          </a:prstGeom>
        </p:spPr>
        <p:txBody>
          <a:bodyPr vert="horz" wrap="square" lIns="0" tIns="12700" rIns="0" bIns="0" rtlCol="0">
            <a:spAutoFit/>
          </a:bodyPr>
          <a:lstStyle/>
          <a:p>
            <a:pPr marL="12701">
              <a:spcBef>
                <a:spcPts val="100"/>
              </a:spcBef>
            </a:pPr>
            <a:r>
              <a:rPr i="1" spc="-5" dirty="0">
                <a:solidFill>
                  <a:srgbClr val="3333FF"/>
                </a:solidFill>
                <a:latin typeface="Arial"/>
                <a:cs typeface="Arial"/>
              </a:rPr>
              <a:t>program</a:t>
            </a:r>
            <a:r>
              <a:rPr i="1" spc="-95" dirty="0">
                <a:solidFill>
                  <a:srgbClr val="3333FF"/>
                </a:solidFill>
                <a:latin typeface="Arial"/>
                <a:cs typeface="Arial"/>
              </a:rPr>
              <a:t> </a:t>
            </a:r>
            <a:r>
              <a:rPr dirty="0">
                <a:solidFill>
                  <a:srgbClr val="3333FF"/>
                </a:solidFill>
                <a:latin typeface="Arial MT"/>
                <a:cs typeface="Arial MT"/>
              </a:rPr>
              <a:t>0</a:t>
            </a:r>
            <a:endParaRPr>
              <a:latin typeface="Arial MT"/>
              <a:cs typeface="Arial MT"/>
            </a:endParaRPr>
          </a:p>
        </p:txBody>
      </p:sp>
      <p:sp>
        <p:nvSpPr>
          <p:cNvPr id="6" name="object 6"/>
          <p:cNvSpPr txBox="1"/>
          <p:nvPr/>
        </p:nvSpPr>
        <p:spPr>
          <a:xfrm>
            <a:off x="8153403" y="2073753"/>
            <a:ext cx="1066165" cy="289823"/>
          </a:xfrm>
          <a:prstGeom prst="rect">
            <a:avLst/>
          </a:prstGeom>
        </p:spPr>
        <p:txBody>
          <a:bodyPr vert="horz" wrap="square" lIns="0" tIns="12700" rIns="0" bIns="0" rtlCol="0">
            <a:spAutoFit/>
          </a:bodyPr>
          <a:lstStyle/>
          <a:p>
            <a:pPr marL="12701">
              <a:spcBef>
                <a:spcPts val="100"/>
              </a:spcBef>
            </a:pPr>
            <a:r>
              <a:rPr spc="-5" dirty="0">
                <a:solidFill>
                  <a:srgbClr val="00AF4F"/>
                </a:solidFill>
                <a:latin typeface="Arial MT"/>
                <a:cs typeface="Arial MT"/>
              </a:rPr>
              <a:t>program</a:t>
            </a:r>
            <a:r>
              <a:rPr spc="-85" dirty="0">
                <a:solidFill>
                  <a:srgbClr val="00AF4F"/>
                </a:solidFill>
                <a:latin typeface="Arial MT"/>
                <a:cs typeface="Arial MT"/>
              </a:rPr>
              <a:t> </a:t>
            </a:r>
            <a:r>
              <a:rPr dirty="0">
                <a:solidFill>
                  <a:srgbClr val="00AF4F"/>
                </a:solidFill>
                <a:latin typeface="Arial MT"/>
                <a:cs typeface="Arial MT"/>
              </a:rPr>
              <a:t>1</a:t>
            </a:r>
            <a:endParaRPr>
              <a:latin typeface="Arial MT"/>
              <a:cs typeface="Arial MT"/>
            </a:endParaRPr>
          </a:p>
        </p:txBody>
      </p:sp>
      <p:sp>
        <p:nvSpPr>
          <p:cNvPr id="7" name="object 7"/>
          <p:cNvSpPr txBox="1"/>
          <p:nvPr/>
        </p:nvSpPr>
        <p:spPr>
          <a:xfrm>
            <a:off x="5029200" y="1964532"/>
            <a:ext cx="1752600" cy="324448"/>
          </a:xfrm>
          <a:prstGeom prst="rect">
            <a:avLst/>
          </a:prstGeom>
          <a:ln w="28393">
            <a:solidFill>
              <a:srgbClr val="00AFEF"/>
            </a:solidFill>
          </a:ln>
        </p:spPr>
        <p:txBody>
          <a:bodyPr vert="horz" wrap="square" lIns="0" tIns="46990" rIns="0" bIns="0" rtlCol="0">
            <a:spAutoFit/>
          </a:bodyPr>
          <a:lstStyle/>
          <a:p>
            <a:pPr marL="90177">
              <a:spcBef>
                <a:spcPts val="370"/>
              </a:spcBef>
            </a:pPr>
            <a:r>
              <a:rPr spc="-10" dirty="0">
                <a:latin typeface="Arial MT"/>
                <a:cs typeface="Arial MT"/>
              </a:rPr>
              <a:t>int</a:t>
            </a:r>
            <a:r>
              <a:rPr spc="-40" dirty="0">
                <a:latin typeface="Arial MT"/>
                <a:cs typeface="Arial MT"/>
              </a:rPr>
              <a:t> </a:t>
            </a:r>
            <a:r>
              <a:rPr spc="-5" dirty="0">
                <a:latin typeface="Arial MT"/>
                <a:cs typeface="Arial MT"/>
              </a:rPr>
              <a:t>counter=5;</a:t>
            </a:r>
            <a:endParaRPr>
              <a:latin typeface="Arial MT"/>
              <a:cs typeface="Arial MT"/>
            </a:endParaRPr>
          </a:p>
        </p:txBody>
      </p:sp>
      <p:sp>
        <p:nvSpPr>
          <p:cNvPr id="8" name="object 8"/>
          <p:cNvSpPr txBox="1"/>
          <p:nvPr/>
        </p:nvSpPr>
        <p:spPr>
          <a:xfrm>
            <a:off x="5030471" y="1704183"/>
            <a:ext cx="162179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Shared</a:t>
            </a:r>
            <a:r>
              <a:rPr spc="-80" dirty="0">
                <a:latin typeface="Arial MT"/>
                <a:cs typeface="Arial MT"/>
              </a:rPr>
              <a:t> </a:t>
            </a:r>
            <a:r>
              <a:rPr spc="-5" dirty="0">
                <a:latin typeface="Arial MT"/>
                <a:cs typeface="Arial MT"/>
              </a:rPr>
              <a:t>variable</a:t>
            </a:r>
            <a:endParaRPr>
              <a:latin typeface="Arial MT"/>
              <a:cs typeface="Arial MT"/>
            </a:endParaRPr>
          </a:p>
        </p:txBody>
      </p:sp>
      <p:sp>
        <p:nvSpPr>
          <p:cNvPr id="12" name="object 12"/>
          <p:cNvSpPr/>
          <p:nvPr/>
        </p:nvSpPr>
        <p:spPr>
          <a:xfrm>
            <a:off x="1676401" y="4250531"/>
            <a:ext cx="8686800" cy="1270"/>
          </a:xfrm>
          <a:custGeom>
            <a:avLst/>
            <a:gdLst/>
            <a:ahLst/>
            <a:cxnLst/>
            <a:rect l="l" t="t" r="r" b="b"/>
            <a:pathLst>
              <a:path w="8686800" h="1270">
                <a:moveTo>
                  <a:pt x="0" y="0"/>
                </a:moveTo>
                <a:lnTo>
                  <a:pt x="8686800" y="1269"/>
                </a:lnTo>
              </a:path>
            </a:pathLst>
          </a:custGeom>
          <a:ln w="9344">
            <a:solidFill>
              <a:srgbClr val="000000"/>
            </a:solidFill>
          </a:ln>
        </p:spPr>
        <p:txBody>
          <a:bodyPr wrap="square" lIns="0" tIns="0" rIns="0" bIns="0" rtlCol="0"/>
          <a:lstStyle/>
          <a:p>
            <a:endParaRPr/>
          </a:p>
        </p:txBody>
      </p:sp>
      <p:grpSp>
        <p:nvGrpSpPr>
          <p:cNvPr id="23" name="Group 22">
            <a:extLst>
              <a:ext uri="{FF2B5EF4-FFF2-40B4-BE49-F238E27FC236}">
                <a16:creationId xmlns:a16="http://schemas.microsoft.com/office/drawing/2014/main" id="{8C5DC203-DF11-3147-AEE1-A213A8CB4731}"/>
              </a:ext>
            </a:extLst>
          </p:cNvPr>
          <p:cNvGrpSpPr/>
          <p:nvPr/>
        </p:nvGrpSpPr>
        <p:grpSpPr>
          <a:xfrm>
            <a:off x="1601472" y="4479133"/>
            <a:ext cx="2818131" cy="2152913"/>
            <a:chOff x="77469" y="4191000"/>
            <a:chExt cx="2818131" cy="2152913"/>
          </a:xfrm>
        </p:grpSpPr>
        <p:sp>
          <p:nvSpPr>
            <p:cNvPr id="14" name="object 14"/>
            <p:cNvSpPr/>
            <p:nvPr/>
          </p:nvSpPr>
          <p:spPr>
            <a:xfrm>
              <a:off x="2867660" y="5059679"/>
              <a:ext cx="27940" cy="0"/>
            </a:xfrm>
            <a:custGeom>
              <a:avLst/>
              <a:gdLst/>
              <a:ahLst/>
              <a:cxnLst/>
              <a:rect l="l" t="t" r="r" b="b"/>
              <a:pathLst>
                <a:path w="27939">
                  <a:moveTo>
                    <a:pt x="0" y="0"/>
                  </a:moveTo>
                  <a:lnTo>
                    <a:pt x="27939" y="0"/>
                  </a:lnTo>
                </a:path>
              </a:pathLst>
            </a:custGeom>
            <a:ln w="19048">
              <a:solidFill>
                <a:srgbClr val="000000"/>
              </a:solidFill>
            </a:ln>
          </p:spPr>
          <p:txBody>
            <a:bodyPr wrap="square" lIns="0" tIns="0" rIns="0" bIns="0" rtlCol="0"/>
            <a:lstStyle/>
            <a:p>
              <a:endParaRPr/>
            </a:p>
          </p:txBody>
        </p:sp>
        <p:sp>
          <p:nvSpPr>
            <p:cNvPr id="15" name="object 15"/>
            <p:cNvSpPr txBox="1"/>
            <p:nvPr/>
          </p:nvSpPr>
          <p:spPr>
            <a:xfrm>
              <a:off x="77469" y="4986020"/>
              <a:ext cx="759460" cy="566822"/>
            </a:xfrm>
            <a:prstGeom prst="rect">
              <a:avLst/>
            </a:prstGeom>
          </p:spPr>
          <p:txBody>
            <a:bodyPr vert="horz" wrap="square" lIns="0" tIns="12700" rIns="0" bIns="0" rtlCol="0">
              <a:spAutoFit/>
            </a:bodyPr>
            <a:lstStyle/>
            <a:p>
              <a:pPr marL="12701" marR="5080">
                <a:spcBef>
                  <a:spcPts val="100"/>
                </a:spcBef>
              </a:pPr>
              <a:r>
                <a:rPr dirty="0">
                  <a:latin typeface="Arial MT"/>
                  <a:cs typeface="Arial MT"/>
                </a:rPr>
                <a:t>co</a:t>
              </a:r>
              <a:r>
                <a:rPr spc="-15" dirty="0">
                  <a:latin typeface="Arial MT"/>
                  <a:cs typeface="Arial MT"/>
                </a:rPr>
                <a:t>n</a:t>
              </a:r>
              <a:r>
                <a:rPr spc="-5" dirty="0">
                  <a:latin typeface="Arial MT"/>
                  <a:cs typeface="Arial MT"/>
                </a:rPr>
                <a:t>te</a:t>
              </a:r>
              <a:r>
                <a:rPr spc="-15" dirty="0">
                  <a:latin typeface="Arial MT"/>
                  <a:cs typeface="Arial MT"/>
                </a:rPr>
                <a:t>x</a:t>
              </a:r>
              <a:r>
                <a:rPr dirty="0">
                  <a:latin typeface="Arial MT"/>
                  <a:cs typeface="Arial MT"/>
                </a:rPr>
                <a:t>t  </a:t>
              </a:r>
              <a:r>
                <a:rPr spc="-10" dirty="0">
                  <a:latin typeface="Arial MT"/>
                  <a:cs typeface="Arial MT"/>
                </a:rPr>
                <a:t>switch</a:t>
              </a:r>
              <a:endParaRPr dirty="0">
                <a:latin typeface="Arial MT"/>
                <a:cs typeface="Arial MT"/>
              </a:endParaRPr>
            </a:p>
          </p:txBody>
        </p:sp>
        <p:sp>
          <p:nvSpPr>
            <p:cNvPr id="9" name="object 9"/>
            <p:cNvSpPr/>
            <p:nvPr/>
          </p:nvSpPr>
          <p:spPr>
            <a:xfrm>
              <a:off x="838200" y="4191000"/>
              <a:ext cx="1752600" cy="1739900"/>
            </a:xfrm>
            <a:custGeom>
              <a:avLst/>
              <a:gdLst/>
              <a:ahLst/>
              <a:cxnLst/>
              <a:rect l="l" t="t" r="r" b="b"/>
              <a:pathLst>
                <a:path w="1752600" h="1739900">
                  <a:moveTo>
                    <a:pt x="0" y="0"/>
                  </a:moveTo>
                  <a:lnTo>
                    <a:pt x="1752600" y="0"/>
                  </a:lnTo>
                  <a:lnTo>
                    <a:pt x="1752600" y="1739900"/>
                  </a:lnTo>
                  <a:lnTo>
                    <a:pt x="0" y="1739900"/>
                  </a:lnTo>
                  <a:lnTo>
                    <a:pt x="0" y="0"/>
                  </a:lnTo>
                  <a:close/>
                </a:path>
                <a:path w="1752600" h="1739900">
                  <a:moveTo>
                    <a:pt x="0" y="0"/>
                  </a:moveTo>
                  <a:lnTo>
                    <a:pt x="0" y="0"/>
                  </a:lnTo>
                </a:path>
                <a:path w="1752600" h="1739900">
                  <a:moveTo>
                    <a:pt x="1752600" y="1739900"/>
                  </a:moveTo>
                  <a:lnTo>
                    <a:pt x="1752600" y="1739900"/>
                  </a:lnTo>
                </a:path>
              </a:pathLst>
            </a:custGeom>
            <a:ln w="28393">
              <a:solidFill>
                <a:srgbClr val="000000"/>
              </a:solidFill>
            </a:ln>
          </p:spPr>
          <p:txBody>
            <a:bodyPr wrap="square" lIns="0" tIns="0" rIns="0" bIns="0" rtlCol="0"/>
            <a:lstStyle/>
            <a:p>
              <a:endParaRPr/>
            </a:p>
          </p:txBody>
        </p:sp>
        <p:sp>
          <p:nvSpPr>
            <p:cNvPr id="10" name="object 10"/>
            <p:cNvSpPr txBox="1"/>
            <p:nvPr/>
          </p:nvSpPr>
          <p:spPr>
            <a:xfrm>
              <a:off x="852396" y="4217226"/>
              <a:ext cx="1724660" cy="863698"/>
            </a:xfrm>
            <a:prstGeom prst="rect">
              <a:avLst/>
            </a:prstGeom>
          </p:spPr>
          <p:txBody>
            <a:bodyPr vert="horz" wrap="square" lIns="0" tIns="29845" rIns="0" bIns="0" rtlCol="0">
              <a:spAutoFit/>
            </a:bodyPr>
            <a:lstStyle/>
            <a:p>
              <a:pPr marL="74301" marR="233696">
                <a:lnSpc>
                  <a:spcPts val="2160"/>
                </a:lnSpc>
                <a:spcBef>
                  <a:spcPts val="235"/>
                </a:spcBef>
              </a:pPr>
              <a:r>
                <a:rPr i="1" spc="-5" dirty="0">
                  <a:solidFill>
                    <a:srgbClr val="0000CC"/>
                  </a:solidFill>
                  <a:latin typeface="Arial"/>
                  <a:cs typeface="Arial"/>
                </a:rPr>
                <a:t>R</a:t>
              </a:r>
              <a:r>
                <a:rPr i="1" dirty="0">
                  <a:solidFill>
                    <a:srgbClr val="0000CC"/>
                  </a:solidFill>
                  <a:latin typeface="Arial"/>
                  <a:cs typeface="Arial"/>
                </a:rPr>
                <a:t>1</a:t>
              </a:r>
              <a:r>
                <a:rPr i="1" spc="-5" dirty="0">
                  <a:solidFill>
                    <a:srgbClr val="0000CC"/>
                  </a:solidFill>
                  <a:latin typeface="Arial"/>
                  <a:cs typeface="Arial"/>
                </a:rPr>
                <a:t> </a:t>
              </a:r>
              <a:r>
                <a:rPr sz="1851" i="1" spc="-50" dirty="0">
                  <a:solidFill>
                    <a:srgbClr val="0000CC"/>
                  </a:solidFill>
                  <a:latin typeface="Trebuchet MS"/>
                  <a:cs typeface="Trebuchet MS"/>
                </a:rPr>
                <a:t></a:t>
              </a:r>
              <a:r>
                <a:rPr sz="1851" i="1" spc="-60" dirty="0">
                  <a:solidFill>
                    <a:srgbClr val="0000CC"/>
                  </a:solidFill>
                  <a:latin typeface="Trebuchet MS"/>
                  <a:cs typeface="Trebuchet MS"/>
                </a:rPr>
                <a:t> </a:t>
              </a:r>
              <a:r>
                <a:rPr i="1" dirty="0">
                  <a:solidFill>
                    <a:srgbClr val="0000CC"/>
                  </a:solidFill>
                  <a:latin typeface="Arial"/>
                  <a:cs typeface="Arial"/>
                </a:rPr>
                <a:t>cou</a:t>
              </a:r>
              <a:r>
                <a:rPr i="1" spc="-15" dirty="0">
                  <a:solidFill>
                    <a:srgbClr val="0000CC"/>
                  </a:solidFill>
                  <a:latin typeface="Arial"/>
                  <a:cs typeface="Arial"/>
                </a:rPr>
                <a:t>n</a:t>
              </a:r>
              <a:r>
                <a:rPr i="1" spc="5" dirty="0">
                  <a:solidFill>
                    <a:srgbClr val="0000CC"/>
                  </a:solidFill>
                  <a:latin typeface="Arial"/>
                  <a:cs typeface="Arial"/>
                </a:rPr>
                <a:t>t</a:t>
              </a:r>
              <a:r>
                <a:rPr i="1" spc="-15" dirty="0">
                  <a:solidFill>
                    <a:srgbClr val="0000CC"/>
                  </a:solidFill>
                  <a:latin typeface="Arial"/>
                  <a:cs typeface="Arial"/>
                </a:rPr>
                <a:t>e</a:t>
              </a:r>
              <a:r>
                <a:rPr i="1" dirty="0">
                  <a:solidFill>
                    <a:srgbClr val="0000CC"/>
                  </a:solidFill>
                  <a:latin typeface="Arial"/>
                  <a:cs typeface="Arial"/>
                </a:rPr>
                <a:t>r  </a:t>
              </a:r>
              <a:r>
                <a:rPr i="1" spc="-5" dirty="0">
                  <a:solidFill>
                    <a:srgbClr val="0000CC"/>
                  </a:solidFill>
                  <a:latin typeface="Arial"/>
                  <a:cs typeface="Arial"/>
                </a:rPr>
                <a:t>R1</a:t>
              </a:r>
              <a:r>
                <a:rPr i="1" spc="-25" dirty="0">
                  <a:solidFill>
                    <a:srgbClr val="0000CC"/>
                  </a:solidFill>
                  <a:latin typeface="Arial"/>
                  <a:cs typeface="Arial"/>
                </a:rPr>
                <a:t> </a:t>
              </a:r>
              <a:r>
                <a:rPr sz="1851" i="1" spc="-50" dirty="0">
                  <a:solidFill>
                    <a:srgbClr val="0000CC"/>
                  </a:solidFill>
                  <a:latin typeface="Trebuchet MS"/>
                  <a:cs typeface="Trebuchet MS"/>
                </a:rPr>
                <a:t></a:t>
              </a:r>
              <a:r>
                <a:rPr sz="1851" i="1" spc="-75" dirty="0">
                  <a:solidFill>
                    <a:srgbClr val="0000CC"/>
                  </a:solidFill>
                  <a:latin typeface="Trebuchet MS"/>
                  <a:cs typeface="Trebuchet MS"/>
                </a:rPr>
                <a:t> </a:t>
              </a:r>
              <a:r>
                <a:rPr i="1" spc="-5" dirty="0">
                  <a:solidFill>
                    <a:srgbClr val="0000CC"/>
                  </a:solidFill>
                  <a:latin typeface="Arial"/>
                  <a:cs typeface="Arial"/>
                </a:rPr>
                <a:t>R1</a:t>
              </a:r>
              <a:r>
                <a:rPr i="1" spc="-25" dirty="0">
                  <a:solidFill>
                    <a:srgbClr val="0000CC"/>
                  </a:solidFill>
                  <a:latin typeface="Arial"/>
                  <a:cs typeface="Arial"/>
                </a:rPr>
                <a:t> </a:t>
              </a:r>
              <a:r>
                <a:rPr i="1" dirty="0">
                  <a:solidFill>
                    <a:srgbClr val="0000CC"/>
                  </a:solidFill>
                  <a:latin typeface="Arial"/>
                  <a:cs typeface="Arial"/>
                </a:rPr>
                <a:t>+</a:t>
              </a:r>
              <a:r>
                <a:rPr i="1" spc="-10" dirty="0">
                  <a:solidFill>
                    <a:srgbClr val="0000CC"/>
                  </a:solidFill>
                  <a:latin typeface="Arial"/>
                  <a:cs typeface="Arial"/>
                </a:rPr>
                <a:t> </a:t>
              </a:r>
              <a:r>
                <a:rPr i="1" dirty="0">
                  <a:solidFill>
                    <a:srgbClr val="0000CC"/>
                  </a:solidFill>
                  <a:latin typeface="Arial"/>
                  <a:cs typeface="Arial"/>
                </a:rPr>
                <a:t>1</a:t>
              </a:r>
              <a:endParaRPr dirty="0">
                <a:latin typeface="Arial"/>
                <a:cs typeface="Arial"/>
              </a:endParaRPr>
            </a:p>
            <a:p>
              <a:pPr marL="74301">
                <a:lnSpc>
                  <a:spcPts val="2100"/>
                </a:lnSpc>
              </a:pPr>
              <a:r>
                <a:rPr i="1" spc="-10" dirty="0">
                  <a:solidFill>
                    <a:srgbClr val="0000CC"/>
                  </a:solidFill>
                  <a:latin typeface="Arial"/>
                  <a:cs typeface="Arial"/>
                </a:rPr>
                <a:t>counter</a:t>
              </a:r>
              <a:r>
                <a:rPr i="1" spc="-60" dirty="0">
                  <a:solidFill>
                    <a:srgbClr val="0000CC"/>
                  </a:solidFill>
                  <a:latin typeface="Arial"/>
                  <a:cs typeface="Arial"/>
                </a:rPr>
                <a:t> </a:t>
              </a:r>
              <a:r>
                <a:rPr sz="1851" i="1" spc="-20" dirty="0">
                  <a:solidFill>
                    <a:srgbClr val="0000CC"/>
                  </a:solidFill>
                  <a:latin typeface="Trebuchet MS"/>
                  <a:cs typeface="Trebuchet MS"/>
                </a:rPr>
                <a:t></a:t>
              </a:r>
              <a:r>
                <a:rPr i="1" spc="-20" dirty="0">
                  <a:solidFill>
                    <a:srgbClr val="0000CC"/>
                  </a:solidFill>
                  <a:latin typeface="Arial"/>
                  <a:cs typeface="Arial"/>
                </a:rPr>
                <a:t>R1</a:t>
              </a:r>
              <a:endParaRPr dirty="0">
                <a:latin typeface="Arial"/>
                <a:cs typeface="Arial"/>
              </a:endParaRPr>
            </a:p>
          </p:txBody>
        </p:sp>
        <p:sp>
          <p:nvSpPr>
            <p:cNvPr id="11" name="object 11"/>
            <p:cNvSpPr txBox="1"/>
            <p:nvPr/>
          </p:nvSpPr>
          <p:spPr>
            <a:xfrm>
              <a:off x="852396" y="5048250"/>
              <a:ext cx="1724660" cy="843821"/>
            </a:xfrm>
            <a:prstGeom prst="rect">
              <a:avLst/>
            </a:prstGeom>
          </p:spPr>
          <p:txBody>
            <a:bodyPr vert="horz" wrap="square" lIns="0" tIns="12700" rIns="0" bIns="0" rtlCol="0">
              <a:spAutoFit/>
            </a:bodyPr>
            <a:lstStyle/>
            <a:p>
              <a:pPr marL="74301" marR="233696">
                <a:spcBef>
                  <a:spcPts val="100"/>
                </a:spcBef>
              </a:pPr>
              <a:r>
                <a:rPr spc="-5" dirty="0">
                  <a:solidFill>
                    <a:srgbClr val="00AF4F"/>
                  </a:solidFill>
                  <a:latin typeface="Arial MT"/>
                  <a:cs typeface="Arial MT"/>
                </a:rPr>
                <a:t>R2</a:t>
              </a:r>
              <a:r>
                <a:rPr spc="-45" dirty="0">
                  <a:solidFill>
                    <a:srgbClr val="00AF4F"/>
                  </a:solidFill>
                  <a:latin typeface="Arial MT"/>
                  <a:cs typeface="Arial MT"/>
                </a:rPr>
                <a:t> </a:t>
              </a:r>
              <a:r>
                <a:rPr spc="710" dirty="0">
                  <a:solidFill>
                    <a:srgbClr val="00AF4F"/>
                  </a:solidFill>
                  <a:latin typeface="Symbol"/>
                  <a:cs typeface="Symbol"/>
                </a:rPr>
                <a:t></a:t>
              </a:r>
              <a:r>
                <a:rPr spc="5" dirty="0">
                  <a:solidFill>
                    <a:srgbClr val="00AF4F"/>
                  </a:solidFill>
                  <a:latin typeface="Times New Roman"/>
                  <a:cs typeface="Times New Roman"/>
                </a:rPr>
                <a:t> </a:t>
              </a:r>
              <a:r>
                <a:rPr spc="-5" dirty="0">
                  <a:solidFill>
                    <a:srgbClr val="00AF4F"/>
                  </a:solidFill>
                  <a:latin typeface="Arial MT"/>
                  <a:cs typeface="Arial MT"/>
                </a:rPr>
                <a:t>counter </a:t>
              </a:r>
              <a:r>
                <a:rPr spc="-484" dirty="0">
                  <a:solidFill>
                    <a:srgbClr val="00AF4F"/>
                  </a:solidFill>
                  <a:latin typeface="Arial MT"/>
                  <a:cs typeface="Arial MT"/>
                </a:rPr>
                <a:t> </a:t>
              </a:r>
              <a:r>
                <a:rPr spc="-5" dirty="0">
                  <a:solidFill>
                    <a:srgbClr val="00AF4F"/>
                  </a:solidFill>
                  <a:latin typeface="Arial MT"/>
                  <a:cs typeface="Arial MT"/>
                </a:rPr>
                <a:t>R2</a:t>
              </a:r>
              <a:r>
                <a:rPr spc="-20" dirty="0">
                  <a:solidFill>
                    <a:srgbClr val="00AF4F"/>
                  </a:solidFill>
                  <a:latin typeface="Arial MT"/>
                  <a:cs typeface="Arial MT"/>
                </a:rPr>
                <a:t> </a:t>
              </a:r>
              <a:r>
                <a:rPr spc="710" dirty="0">
                  <a:solidFill>
                    <a:srgbClr val="00AF4F"/>
                  </a:solidFill>
                  <a:latin typeface="Symbol"/>
                  <a:cs typeface="Symbol"/>
                </a:rPr>
                <a:t></a:t>
              </a:r>
              <a:r>
                <a:rPr spc="30" dirty="0">
                  <a:solidFill>
                    <a:srgbClr val="00AF4F"/>
                  </a:solidFill>
                  <a:latin typeface="Times New Roman"/>
                  <a:cs typeface="Times New Roman"/>
                </a:rPr>
                <a:t> </a:t>
              </a:r>
              <a:r>
                <a:rPr spc="-5" dirty="0">
                  <a:solidFill>
                    <a:srgbClr val="00AF4F"/>
                  </a:solidFill>
                  <a:latin typeface="Arial MT"/>
                  <a:cs typeface="Arial MT"/>
                </a:rPr>
                <a:t>R2</a:t>
              </a:r>
              <a:r>
                <a:rPr spc="-20" dirty="0">
                  <a:solidFill>
                    <a:srgbClr val="00AF4F"/>
                  </a:solidFill>
                  <a:latin typeface="Arial MT"/>
                  <a:cs typeface="Arial MT"/>
                </a:rPr>
                <a:t> </a:t>
              </a:r>
              <a:r>
                <a:rPr dirty="0">
                  <a:solidFill>
                    <a:srgbClr val="00AF4F"/>
                  </a:solidFill>
                  <a:latin typeface="Arial MT"/>
                  <a:cs typeface="Arial MT"/>
                </a:rPr>
                <a:t>-</a:t>
              </a:r>
              <a:r>
                <a:rPr spc="-15" dirty="0">
                  <a:solidFill>
                    <a:srgbClr val="00AF4F"/>
                  </a:solidFill>
                  <a:latin typeface="Arial MT"/>
                  <a:cs typeface="Arial MT"/>
                </a:rPr>
                <a:t> </a:t>
              </a:r>
              <a:r>
                <a:rPr dirty="0">
                  <a:solidFill>
                    <a:srgbClr val="00AF4F"/>
                  </a:solidFill>
                  <a:latin typeface="Arial MT"/>
                  <a:cs typeface="Arial MT"/>
                </a:rPr>
                <a:t>1</a:t>
              </a:r>
              <a:endParaRPr dirty="0">
                <a:latin typeface="Arial MT"/>
                <a:cs typeface="Arial MT"/>
              </a:endParaRPr>
            </a:p>
            <a:p>
              <a:pPr marL="74301"/>
              <a:r>
                <a:rPr spc="-10" dirty="0">
                  <a:solidFill>
                    <a:srgbClr val="00AF4F"/>
                  </a:solidFill>
                  <a:latin typeface="Arial MT"/>
                  <a:cs typeface="Arial MT"/>
                </a:rPr>
                <a:t>counter</a:t>
              </a:r>
              <a:r>
                <a:rPr spc="-20" dirty="0">
                  <a:solidFill>
                    <a:srgbClr val="00AF4F"/>
                  </a:solidFill>
                  <a:latin typeface="Arial MT"/>
                  <a:cs typeface="Arial MT"/>
                </a:rPr>
                <a:t> </a:t>
              </a:r>
              <a:r>
                <a:rPr spc="229" dirty="0">
                  <a:solidFill>
                    <a:srgbClr val="00AF4F"/>
                  </a:solidFill>
                  <a:latin typeface="Symbol"/>
                  <a:cs typeface="Symbol"/>
                </a:rPr>
                <a:t></a:t>
              </a:r>
              <a:r>
                <a:rPr spc="229" dirty="0">
                  <a:solidFill>
                    <a:srgbClr val="00AF4F"/>
                  </a:solidFill>
                  <a:latin typeface="Arial MT"/>
                  <a:cs typeface="Arial MT"/>
                </a:rPr>
                <a:t>R2</a:t>
              </a:r>
              <a:endParaRPr dirty="0">
                <a:latin typeface="Arial MT"/>
                <a:cs typeface="Arial MT"/>
              </a:endParaRPr>
            </a:p>
          </p:txBody>
        </p:sp>
        <p:sp>
          <p:nvSpPr>
            <p:cNvPr id="13" name="object 13"/>
            <p:cNvSpPr/>
            <p:nvPr/>
          </p:nvSpPr>
          <p:spPr>
            <a:xfrm>
              <a:off x="609600" y="5058409"/>
              <a:ext cx="2200910" cy="0"/>
            </a:xfrm>
            <a:custGeom>
              <a:avLst/>
              <a:gdLst/>
              <a:ahLst/>
              <a:cxnLst/>
              <a:rect l="l" t="t" r="r" b="b"/>
              <a:pathLst>
                <a:path w="2200910">
                  <a:moveTo>
                    <a:pt x="0" y="0"/>
                  </a:moveTo>
                  <a:lnTo>
                    <a:pt x="2200910" y="0"/>
                  </a:lnTo>
                </a:path>
              </a:pathLst>
            </a:custGeom>
            <a:ln w="19048">
              <a:solidFill>
                <a:srgbClr val="000000"/>
              </a:solidFill>
              <a:prstDash val="sysDash"/>
            </a:ln>
          </p:spPr>
          <p:txBody>
            <a:bodyPr wrap="square" lIns="0" tIns="0" rIns="0" bIns="0" rtlCol="0"/>
            <a:lstStyle/>
            <a:p>
              <a:endParaRPr/>
            </a:p>
          </p:txBody>
        </p:sp>
        <p:sp>
          <p:nvSpPr>
            <p:cNvPr id="16" name="object 16"/>
            <p:cNvSpPr txBox="1"/>
            <p:nvPr/>
          </p:nvSpPr>
          <p:spPr>
            <a:xfrm>
              <a:off x="991869" y="6054090"/>
              <a:ext cx="117475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counter</a:t>
              </a:r>
              <a:r>
                <a:rPr spc="-50" dirty="0">
                  <a:latin typeface="Arial MT"/>
                  <a:cs typeface="Arial MT"/>
                </a:rPr>
                <a:t> </a:t>
              </a:r>
              <a:r>
                <a:rPr dirty="0">
                  <a:latin typeface="Arial MT"/>
                  <a:cs typeface="Arial MT"/>
                </a:rPr>
                <a:t>=</a:t>
              </a:r>
              <a:r>
                <a:rPr spc="-35" dirty="0">
                  <a:latin typeface="Arial MT"/>
                  <a:cs typeface="Arial MT"/>
                </a:rPr>
                <a:t> </a:t>
              </a:r>
              <a:r>
                <a:rPr dirty="0">
                  <a:latin typeface="Arial MT"/>
                  <a:cs typeface="Arial MT"/>
                </a:rPr>
                <a:t>5</a:t>
              </a:r>
            </a:p>
          </p:txBody>
        </p:sp>
      </p:grpSp>
      <p:graphicFrame>
        <p:nvGraphicFramePr>
          <p:cNvPr id="17" name="object 17"/>
          <p:cNvGraphicFramePr>
            <a:graphicFrameLocks noGrp="1"/>
          </p:cNvGraphicFramePr>
          <p:nvPr/>
        </p:nvGraphicFramePr>
        <p:xfrm>
          <a:off x="4572003" y="4464937"/>
          <a:ext cx="2117725" cy="1739899"/>
        </p:xfrm>
        <a:graphic>
          <a:graphicData uri="http://schemas.openxmlformats.org/drawingml/2006/table">
            <a:tbl>
              <a:tblPr firstRow="1" bandRow="1">
                <a:tableStyleId>{2D5ABB26-0587-4C30-8999-92F81FD0307C}</a:tableStyleId>
              </a:tblPr>
              <a:tblGrid>
                <a:gridCol w="60325">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tblGrid>
              <a:tr h="305435">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tcPr>
                </a:tc>
                <a:tc>
                  <a:txBody>
                    <a:bodyPr/>
                    <a:lstStyle/>
                    <a:p>
                      <a:pPr marL="88900">
                        <a:lnSpc>
                          <a:spcPts val="1985"/>
                        </a:lnSpc>
                        <a:spcBef>
                          <a:spcPts val="320"/>
                        </a:spcBef>
                      </a:pPr>
                      <a:r>
                        <a:rPr sz="1800" i="1" spc="-5" dirty="0">
                          <a:solidFill>
                            <a:srgbClr val="0000CC"/>
                          </a:solidFill>
                          <a:latin typeface="Arial"/>
                          <a:cs typeface="Arial"/>
                        </a:rPr>
                        <a:t>R1</a:t>
                      </a:r>
                      <a:r>
                        <a:rPr sz="1800" i="1" spc="-35" dirty="0">
                          <a:solidFill>
                            <a:srgbClr val="0000CC"/>
                          </a:solidFill>
                          <a:latin typeface="Arial"/>
                          <a:cs typeface="Arial"/>
                        </a:rPr>
                        <a:t> </a:t>
                      </a:r>
                      <a:r>
                        <a:rPr sz="1900" i="1" spc="-50" dirty="0">
                          <a:solidFill>
                            <a:srgbClr val="0000CC"/>
                          </a:solidFill>
                          <a:latin typeface="Trebuchet MS"/>
                          <a:cs typeface="Trebuchet MS"/>
                        </a:rPr>
                        <a:t></a:t>
                      </a:r>
                      <a:r>
                        <a:rPr sz="1900" i="1" spc="-85" dirty="0">
                          <a:solidFill>
                            <a:srgbClr val="0000CC"/>
                          </a:solidFill>
                          <a:latin typeface="Trebuchet MS"/>
                          <a:cs typeface="Trebuchet MS"/>
                        </a:rPr>
                        <a:t> </a:t>
                      </a:r>
                      <a:r>
                        <a:rPr sz="1800" i="1" spc="-5" dirty="0">
                          <a:solidFill>
                            <a:srgbClr val="0000CC"/>
                          </a:solidFill>
                          <a:latin typeface="Arial"/>
                          <a:cs typeface="Arial"/>
                        </a:rPr>
                        <a:t>counter</a:t>
                      </a:r>
                      <a:endParaRPr sz="1800" dirty="0">
                        <a:latin typeface="Arial"/>
                        <a:cs typeface="Arial"/>
                      </a:endParaRPr>
                    </a:p>
                  </a:txBody>
                  <a:tcPr marL="0" marR="0" marT="40640" marB="0">
                    <a:lnL w="28575">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B w="19050">
                      <a:solidFill>
                        <a:srgbClr val="000000"/>
                      </a:solidFill>
                      <a:prstDash val="solid"/>
                    </a:lnB>
                  </a:tcPr>
                </a:tc>
                <a:extLst>
                  <a:ext uri="{0D108BD9-81ED-4DB2-BD59-A6C34878D82A}">
                    <a16:rowId xmlns:a16="http://schemas.microsoft.com/office/drawing/2014/main" val="10000"/>
                  </a:ext>
                </a:extLst>
              </a:tr>
              <a:tr h="857249">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lnB w="19050">
                      <a:solidFill>
                        <a:srgbClr val="000000"/>
                      </a:solidFill>
                      <a:prstDash val="solid"/>
                    </a:lnB>
                  </a:tcPr>
                </a:tc>
                <a:tc>
                  <a:txBody>
                    <a:bodyPr/>
                    <a:lstStyle/>
                    <a:p>
                      <a:pPr marL="88900" marR="247650">
                        <a:lnSpc>
                          <a:spcPct val="100000"/>
                        </a:lnSpc>
                        <a:spcBef>
                          <a:spcPts val="125"/>
                        </a:spcBef>
                      </a:pPr>
                      <a:r>
                        <a:rPr sz="1800" spc="-5" dirty="0">
                          <a:solidFill>
                            <a:srgbClr val="00AF4F"/>
                          </a:solidFill>
                          <a:latin typeface="Arial MT"/>
                          <a:cs typeface="Arial MT"/>
                        </a:rPr>
                        <a:t>R2</a:t>
                      </a:r>
                      <a:r>
                        <a:rPr sz="1800" spc="-45" dirty="0">
                          <a:solidFill>
                            <a:srgbClr val="00AF4F"/>
                          </a:solidFill>
                          <a:latin typeface="Arial MT"/>
                          <a:cs typeface="Arial MT"/>
                        </a:rPr>
                        <a:t> </a:t>
                      </a:r>
                      <a:r>
                        <a:rPr sz="1800" spc="710" dirty="0">
                          <a:solidFill>
                            <a:srgbClr val="00AF4F"/>
                          </a:solidFill>
                          <a:latin typeface="Symbol"/>
                          <a:cs typeface="Symbol"/>
                        </a:rPr>
                        <a:t></a:t>
                      </a:r>
                      <a:r>
                        <a:rPr sz="1800" spc="5" dirty="0">
                          <a:solidFill>
                            <a:srgbClr val="00AF4F"/>
                          </a:solidFill>
                          <a:latin typeface="Times New Roman"/>
                          <a:cs typeface="Times New Roman"/>
                        </a:rPr>
                        <a:t> </a:t>
                      </a:r>
                      <a:r>
                        <a:rPr sz="1800" spc="-5" dirty="0">
                          <a:solidFill>
                            <a:srgbClr val="00AF4F"/>
                          </a:solidFill>
                          <a:latin typeface="Arial MT"/>
                          <a:cs typeface="Arial MT"/>
                        </a:rPr>
                        <a:t>counter </a:t>
                      </a:r>
                      <a:r>
                        <a:rPr sz="1800" spc="-484" dirty="0">
                          <a:solidFill>
                            <a:srgbClr val="00AF4F"/>
                          </a:solidFill>
                          <a:latin typeface="Arial MT"/>
                          <a:cs typeface="Arial MT"/>
                        </a:rPr>
                        <a:t> </a:t>
                      </a:r>
                      <a:r>
                        <a:rPr sz="1800" spc="-5" dirty="0">
                          <a:solidFill>
                            <a:srgbClr val="00AF4F"/>
                          </a:solidFill>
                          <a:latin typeface="Arial MT"/>
                          <a:cs typeface="Arial MT"/>
                        </a:rPr>
                        <a:t>R2</a:t>
                      </a:r>
                      <a:r>
                        <a:rPr sz="1800" spc="-20" dirty="0">
                          <a:solidFill>
                            <a:srgbClr val="00AF4F"/>
                          </a:solidFill>
                          <a:latin typeface="Arial MT"/>
                          <a:cs typeface="Arial MT"/>
                        </a:rPr>
                        <a:t> </a:t>
                      </a:r>
                      <a:r>
                        <a:rPr sz="1800" spc="235" dirty="0">
                          <a:solidFill>
                            <a:srgbClr val="00AF4F"/>
                          </a:solidFill>
                          <a:latin typeface="Symbol"/>
                          <a:cs typeface="Symbol"/>
                        </a:rPr>
                        <a:t></a:t>
                      </a:r>
                      <a:r>
                        <a:rPr sz="1800" spc="235" dirty="0">
                          <a:solidFill>
                            <a:srgbClr val="00AF4F"/>
                          </a:solidFill>
                          <a:latin typeface="Arial MT"/>
                          <a:cs typeface="Arial MT"/>
                        </a:rPr>
                        <a:t>R2</a:t>
                      </a:r>
                      <a:r>
                        <a:rPr sz="1800" spc="-30" dirty="0">
                          <a:solidFill>
                            <a:srgbClr val="00AF4F"/>
                          </a:solidFill>
                          <a:latin typeface="Arial MT"/>
                          <a:cs typeface="Arial MT"/>
                        </a:rPr>
                        <a:t> </a:t>
                      </a:r>
                      <a:r>
                        <a:rPr sz="1800" dirty="0">
                          <a:solidFill>
                            <a:srgbClr val="00AF4F"/>
                          </a:solidFill>
                          <a:latin typeface="Arial MT"/>
                          <a:cs typeface="Arial MT"/>
                        </a:rPr>
                        <a:t>-</a:t>
                      </a:r>
                      <a:r>
                        <a:rPr sz="1800" spc="-10" dirty="0">
                          <a:solidFill>
                            <a:srgbClr val="00AF4F"/>
                          </a:solidFill>
                          <a:latin typeface="Arial MT"/>
                          <a:cs typeface="Arial MT"/>
                        </a:rPr>
                        <a:t> </a:t>
                      </a:r>
                      <a:r>
                        <a:rPr sz="1800" dirty="0">
                          <a:solidFill>
                            <a:srgbClr val="00AF4F"/>
                          </a:solidFill>
                          <a:latin typeface="Arial MT"/>
                          <a:cs typeface="Arial MT"/>
                        </a:rPr>
                        <a:t>1</a:t>
                      </a:r>
                      <a:endParaRPr sz="1800" dirty="0">
                        <a:latin typeface="Arial MT"/>
                        <a:cs typeface="Arial MT"/>
                      </a:endParaRPr>
                    </a:p>
                    <a:p>
                      <a:pPr marL="88900">
                        <a:lnSpc>
                          <a:spcPct val="100000"/>
                        </a:lnSpc>
                      </a:pPr>
                      <a:r>
                        <a:rPr sz="1800" spc="-10" dirty="0">
                          <a:solidFill>
                            <a:srgbClr val="00AF4F"/>
                          </a:solidFill>
                          <a:latin typeface="Arial MT"/>
                          <a:cs typeface="Arial MT"/>
                        </a:rPr>
                        <a:t>counter</a:t>
                      </a:r>
                      <a:r>
                        <a:rPr sz="1800" spc="-20" dirty="0">
                          <a:solidFill>
                            <a:srgbClr val="00AF4F"/>
                          </a:solidFill>
                          <a:latin typeface="Arial MT"/>
                          <a:cs typeface="Arial MT"/>
                        </a:rPr>
                        <a:t> </a:t>
                      </a:r>
                      <a:r>
                        <a:rPr sz="1800" spc="229" dirty="0">
                          <a:solidFill>
                            <a:srgbClr val="00AF4F"/>
                          </a:solidFill>
                          <a:latin typeface="Symbol"/>
                          <a:cs typeface="Symbol"/>
                        </a:rPr>
                        <a:t></a:t>
                      </a:r>
                      <a:r>
                        <a:rPr sz="1800" spc="229" dirty="0">
                          <a:solidFill>
                            <a:srgbClr val="00AF4F"/>
                          </a:solidFill>
                          <a:latin typeface="Arial MT"/>
                          <a:cs typeface="Arial MT"/>
                        </a:rPr>
                        <a:t>R2</a:t>
                      </a:r>
                      <a:endParaRPr sz="1800" dirty="0">
                        <a:latin typeface="Arial MT"/>
                        <a:cs typeface="Arial MT"/>
                      </a:endParaRPr>
                    </a:p>
                  </a:txBody>
                  <a:tcPr marL="0" marR="0" marT="15875" marB="0">
                    <a:lnL w="28575">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T w="19050">
                      <a:solidFill>
                        <a:srgbClr val="000000"/>
                      </a:solidFill>
                      <a:prstDash val="solid"/>
                    </a:lnT>
                  </a:tcPr>
                </a:tc>
                <a:extLst>
                  <a:ext uri="{0D108BD9-81ED-4DB2-BD59-A6C34878D82A}">
                    <a16:rowId xmlns:a16="http://schemas.microsoft.com/office/drawing/2014/main" val="10001"/>
                  </a:ext>
                </a:extLst>
              </a:tr>
              <a:tr h="577215">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lnT w="19050">
                      <a:solidFill>
                        <a:srgbClr val="000000"/>
                      </a:solidFill>
                      <a:prstDash val="solid"/>
                    </a:lnT>
                  </a:tcPr>
                </a:tc>
                <a:tc>
                  <a:txBody>
                    <a:bodyPr/>
                    <a:lstStyle/>
                    <a:p>
                      <a:pPr marL="88900">
                        <a:lnSpc>
                          <a:spcPts val="1995"/>
                        </a:lnSpc>
                      </a:pPr>
                      <a:r>
                        <a:rPr sz="1800" i="1" spc="-5" dirty="0">
                          <a:solidFill>
                            <a:srgbClr val="0000CC"/>
                          </a:solidFill>
                          <a:latin typeface="Arial"/>
                          <a:cs typeface="Arial"/>
                        </a:rPr>
                        <a:t>R1</a:t>
                      </a:r>
                      <a:r>
                        <a:rPr sz="1800" i="1" spc="-25" dirty="0">
                          <a:solidFill>
                            <a:srgbClr val="0000CC"/>
                          </a:solidFill>
                          <a:latin typeface="Arial"/>
                          <a:cs typeface="Arial"/>
                        </a:rPr>
                        <a:t> </a:t>
                      </a:r>
                      <a:r>
                        <a:rPr sz="1900" i="1" spc="-50" dirty="0">
                          <a:solidFill>
                            <a:srgbClr val="0000CC"/>
                          </a:solidFill>
                          <a:latin typeface="Trebuchet MS"/>
                          <a:cs typeface="Trebuchet MS"/>
                        </a:rPr>
                        <a:t></a:t>
                      </a:r>
                      <a:r>
                        <a:rPr sz="1900" i="1" spc="-75" dirty="0">
                          <a:solidFill>
                            <a:srgbClr val="0000CC"/>
                          </a:solidFill>
                          <a:latin typeface="Trebuchet MS"/>
                          <a:cs typeface="Trebuchet MS"/>
                        </a:rPr>
                        <a:t> </a:t>
                      </a:r>
                      <a:r>
                        <a:rPr sz="1800" i="1" spc="-5" dirty="0">
                          <a:solidFill>
                            <a:srgbClr val="0000CC"/>
                          </a:solidFill>
                          <a:latin typeface="Arial"/>
                          <a:cs typeface="Arial"/>
                        </a:rPr>
                        <a:t>R1</a:t>
                      </a:r>
                      <a:r>
                        <a:rPr sz="1800" i="1" spc="-25" dirty="0">
                          <a:solidFill>
                            <a:srgbClr val="0000CC"/>
                          </a:solidFill>
                          <a:latin typeface="Arial"/>
                          <a:cs typeface="Arial"/>
                        </a:rPr>
                        <a:t> </a:t>
                      </a:r>
                      <a:r>
                        <a:rPr sz="1800" i="1" dirty="0">
                          <a:solidFill>
                            <a:srgbClr val="0000CC"/>
                          </a:solidFill>
                          <a:latin typeface="Arial"/>
                          <a:cs typeface="Arial"/>
                        </a:rPr>
                        <a:t>+</a:t>
                      </a:r>
                      <a:r>
                        <a:rPr sz="1800" i="1" spc="-10" dirty="0">
                          <a:solidFill>
                            <a:srgbClr val="0000CC"/>
                          </a:solidFill>
                          <a:latin typeface="Arial"/>
                          <a:cs typeface="Arial"/>
                        </a:rPr>
                        <a:t> </a:t>
                      </a:r>
                      <a:r>
                        <a:rPr sz="1800" i="1" dirty="0">
                          <a:solidFill>
                            <a:srgbClr val="0000CC"/>
                          </a:solidFill>
                          <a:latin typeface="Arial"/>
                          <a:cs typeface="Arial"/>
                        </a:rPr>
                        <a:t>1</a:t>
                      </a:r>
                      <a:endParaRPr sz="1800" dirty="0">
                        <a:latin typeface="Arial"/>
                        <a:cs typeface="Arial"/>
                      </a:endParaRPr>
                    </a:p>
                    <a:p>
                      <a:pPr marL="88900">
                        <a:lnSpc>
                          <a:spcPts val="2190"/>
                        </a:lnSpc>
                      </a:pPr>
                      <a:r>
                        <a:rPr sz="1800" i="1" spc="-10" dirty="0">
                          <a:solidFill>
                            <a:srgbClr val="0000CC"/>
                          </a:solidFill>
                          <a:latin typeface="Arial"/>
                          <a:cs typeface="Arial"/>
                        </a:rPr>
                        <a:t>counter</a:t>
                      </a:r>
                      <a:r>
                        <a:rPr sz="1800" i="1" spc="-15" dirty="0">
                          <a:solidFill>
                            <a:srgbClr val="0000CC"/>
                          </a:solidFill>
                          <a:latin typeface="Arial"/>
                          <a:cs typeface="Arial"/>
                        </a:rPr>
                        <a:t> </a:t>
                      </a:r>
                      <a:r>
                        <a:rPr sz="1900" i="1" spc="-50" dirty="0">
                          <a:solidFill>
                            <a:srgbClr val="0000CC"/>
                          </a:solidFill>
                          <a:latin typeface="Trebuchet MS"/>
                          <a:cs typeface="Trebuchet MS"/>
                        </a:rPr>
                        <a:t></a:t>
                      </a:r>
                      <a:r>
                        <a:rPr sz="1900" i="1" spc="-80" dirty="0">
                          <a:solidFill>
                            <a:srgbClr val="0000CC"/>
                          </a:solidFill>
                          <a:latin typeface="Trebuchet MS"/>
                          <a:cs typeface="Trebuchet MS"/>
                        </a:rPr>
                        <a:t> </a:t>
                      </a:r>
                      <a:r>
                        <a:rPr sz="1800" i="1" spc="-5" dirty="0">
                          <a:solidFill>
                            <a:srgbClr val="0000CC"/>
                          </a:solidFill>
                          <a:latin typeface="Arial"/>
                          <a:cs typeface="Arial"/>
                        </a:rPr>
                        <a:t>R1</a:t>
                      </a:r>
                      <a:endParaRPr sz="1800" dirty="0">
                        <a:latin typeface="Arial"/>
                        <a:cs typeface="Arial"/>
                      </a:endParaRPr>
                    </a:p>
                  </a:txBody>
                  <a:tcPr marL="0" marR="0" marT="0" marB="0">
                    <a:lnL w="28575">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28575">
                      <a:solidFill>
                        <a:srgbClr val="000000"/>
                      </a:solidFill>
                      <a:prstDash val="solid"/>
                    </a:lnL>
                  </a:tcPr>
                </a:tc>
                <a:extLst>
                  <a:ext uri="{0D108BD9-81ED-4DB2-BD59-A6C34878D82A}">
                    <a16:rowId xmlns:a16="http://schemas.microsoft.com/office/drawing/2014/main" val="10002"/>
                  </a:ext>
                </a:extLst>
              </a:tr>
            </a:tbl>
          </a:graphicData>
        </a:graphic>
      </p:graphicFrame>
      <p:sp>
        <p:nvSpPr>
          <p:cNvPr id="18" name="object 18"/>
          <p:cNvSpPr txBox="1"/>
          <p:nvPr/>
        </p:nvSpPr>
        <p:spPr>
          <a:xfrm>
            <a:off x="5030470" y="6342223"/>
            <a:ext cx="117475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counter</a:t>
            </a:r>
            <a:r>
              <a:rPr spc="-50" dirty="0">
                <a:latin typeface="Arial MT"/>
                <a:cs typeface="Arial MT"/>
              </a:rPr>
              <a:t> </a:t>
            </a:r>
            <a:r>
              <a:rPr dirty="0">
                <a:latin typeface="Arial MT"/>
                <a:cs typeface="Arial MT"/>
              </a:rPr>
              <a:t>=</a:t>
            </a:r>
            <a:r>
              <a:rPr spc="-35" dirty="0">
                <a:latin typeface="Arial MT"/>
                <a:cs typeface="Arial MT"/>
              </a:rPr>
              <a:t> </a:t>
            </a:r>
            <a:r>
              <a:rPr dirty="0">
                <a:latin typeface="Arial MT"/>
                <a:cs typeface="Arial MT"/>
              </a:rPr>
              <a:t>6</a:t>
            </a:r>
          </a:p>
        </p:txBody>
      </p:sp>
      <p:graphicFrame>
        <p:nvGraphicFramePr>
          <p:cNvPr id="19" name="object 19"/>
          <p:cNvGraphicFramePr>
            <a:graphicFrameLocks noGrp="1"/>
          </p:cNvGraphicFramePr>
          <p:nvPr/>
        </p:nvGraphicFramePr>
        <p:xfrm>
          <a:off x="7391400" y="4464937"/>
          <a:ext cx="2362200" cy="1739899"/>
        </p:xfrm>
        <a:graphic>
          <a:graphicData uri="http://schemas.openxmlformats.org/drawingml/2006/table">
            <a:tbl>
              <a:tblPr firstRow="1" bandRow="1">
                <a:tableStyleId>{2D5ABB26-0587-4C30-8999-92F81FD0307C}</a:tableStyleId>
              </a:tblPr>
              <a:tblGrid>
                <a:gridCol w="304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tblGrid>
              <a:tr h="305435">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tcPr>
                </a:tc>
                <a:tc>
                  <a:txBody>
                    <a:bodyPr/>
                    <a:lstStyle/>
                    <a:p>
                      <a:pPr marL="90170">
                        <a:lnSpc>
                          <a:spcPts val="1935"/>
                        </a:lnSpc>
                        <a:spcBef>
                          <a:spcPts val="370"/>
                        </a:spcBef>
                      </a:pPr>
                      <a:r>
                        <a:rPr sz="1800" spc="-5" dirty="0">
                          <a:solidFill>
                            <a:srgbClr val="00AF4F"/>
                          </a:solidFill>
                          <a:latin typeface="Arial MT"/>
                          <a:cs typeface="Arial MT"/>
                        </a:rPr>
                        <a:t>R</a:t>
                      </a:r>
                      <a:r>
                        <a:rPr lang="en-US" sz="1800" spc="-5" dirty="0">
                          <a:solidFill>
                            <a:srgbClr val="00AF4F"/>
                          </a:solidFill>
                          <a:latin typeface="Arial MT"/>
                          <a:cs typeface="Arial MT"/>
                        </a:rPr>
                        <a:t>1</a:t>
                      </a:r>
                      <a:r>
                        <a:rPr sz="1800" spc="-30" dirty="0">
                          <a:solidFill>
                            <a:srgbClr val="00AF4F"/>
                          </a:solidFill>
                          <a:latin typeface="Arial MT"/>
                          <a:cs typeface="Arial MT"/>
                        </a:rPr>
                        <a:t> </a:t>
                      </a:r>
                      <a:r>
                        <a:rPr sz="1800" spc="710" dirty="0">
                          <a:solidFill>
                            <a:srgbClr val="00AF4F"/>
                          </a:solidFill>
                          <a:latin typeface="Symbol"/>
                          <a:cs typeface="Symbol"/>
                        </a:rPr>
                        <a:t></a:t>
                      </a:r>
                      <a:r>
                        <a:rPr sz="1800" spc="35" dirty="0">
                          <a:solidFill>
                            <a:srgbClr val="00AF4F"/>
                          </a:solidFill>
                          <a:latin typeface="Times New Roman"/>
                          <a:cs typeface="Times New Roman"/>
                        </a:rPr>
                        <a:t> </a:t>
                      </a:r>
                      <a:r>
                        <a:rPr sz="1800" spc="-10" dirty="0">
                          <a:solidFill>
                            <a:srgbClr val="00AF4F"/>
                          </a:solidFill>
                          <a:latin typeface="Arial MT"/>
                          <a:cs typeface="Arial MT"/>
                        </a:rPr>
                        <a:t>counter</a:t>
                      </a:r>
                      <a:endParaRPr sz="1800" dirty="0">
                        <a:latin typeface="Arial MT"/>
                        <a:cs typeface="Arial MT"/>
                      </a:endParaRPr>
                    </a:p>
                  </a:txBody>
                  <a:tcPr marL="0" marR="0" marT="46990" marB="0">
                    <a:lnL w="28575">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B w="19050">
                      <a:solidFill>
                        <a:srgbClr val="000000"/>
                      </a:solidFill>
                      <a:prstDash val="solid"/>
                    </a:lnB>
                  </a:tcPr>
                </a:tc>
                <a:extLst>
                  <a:ext uri="{0D108BD9-81ED-4DB2-BD59-A6C34878D82A}">
                    <a16:rowId xmlns:a16="http://schemas.microsoft.com/office/drawing/2014/main" val="10000"/>
                  </a:ext>
                </a:extLst>
              </a:tr>
              <a:tr h="857249">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lnB w="19050">
                      <a:solidFill>
                        <a:srgbClr val="000000"/>
                      </a:solidFill>
                      <a:prstDash val="solid"/>
                    </a:lnB>
                  </a:tcPr>
                </a:tc>
                <a:tc>
                  <a:txBody>
                    <a:bodyPr/>
                    <a:lstStyle/>
                    <a:p>
                      <a:pPr marL="90170" marR="246379">
                        <a:lnSpc>
                          <a:spcPts val="2160"/>
                        </a:lnSpc>
                        <a:spcBef>
                          <a:spcPts val="195"/>
                        </a:spcBef>
                      </a:pPr>
                      <a:r>
                        <a:rPr sz="1800" i="1" spc="-5" dirty="0">
                          <a:solidFill>
                            <a:srgbClr val="0000CC"/>
                          </a:solidFill>
                          <a:latin typeface="Arial"/>
                          <a:cs typeface="Arial"/>
                        </a:rPr>
                        <a:t>R2</a:t>
                      </a:r>
                      <a:r>
                        <a:rPr sz="1800" i="1" spc="-40" dirty="0">
                          <a:solidFill>
                            <a:srgbClr val="0000CC"/>
                          </a:solidFill>
                          <a:latin typeface="Arial"/>
                          <a:cs typeface="Arial"/>
                        </a:rPr>
                        <a:t> </a:t>
                      </a:r>
                      <a:r>
                        <a:rPr sz="1900" i="1" spc="-50" dirty="0">
                          <a:solidFill>
                            <a:srgbClr val="0000CC"/>
                          </a:solidFill>
                          <a:latin typeface="Trebuchet MS"/>
                          <a:cs typeface="Trebuchet MS"/>
                        </a:rPr>
                        <a:t></a:t>
                      </a:r>
                      <a:r>
                        <a:rPr sz="1900" i="1" spc="-85" dirty="0">
                          <a:solidFill>
                            <a:srgbClr val="0000CC"/>
                          </a:solidFill>
                          <a:latin typeface="Trebuchet MS"/>
                          <a:cs typeface="Trebuchet MS"/>
                        </a:rPr>
                        <a:t> </a:t>
                      </a:r>
                      <a:r>
                        <a:rPr sz="1800" i="1" spc="-10" dirty="0">
                          <a:solidFill>
                            <a:srgbClr val="0000CC"/>
                          </a:solidFill>
                          <a:latin typeface="Arial"/>
                          <a:cs typeface="Arial"/>
                        </a:rPr>
                        <a:t>counter </a:t>
                      </a:r>
                      <a:r>
                        <a:rPr sz="1800" i="1" spc="-484" dirty="0">
                          <a:solidFill>
                            <a:srgbClr val="0000CC"/>
                          </a:solidFill>
                          <a:latin typeface="Arial"/>
                          <a:cs typeface="Arial"/>
                        </a:rPr>
                        <a:t> </a:t>
                      </a:r>
                      <a:r>
                        <a:rPr sz="1800" i="1" spc="-5" dirty="0">
                          <a:solidFill>
                            <a:srgbClr val="0000CC"/>
                          </a:solidFill>
                          <a:latin typeface="Arial"/>
                          <a:cs typeface="Arial"/>
                        </a:rPr>
                        <a:t>R2</a:t>
                      </a:r>
                      <a:r>
                        <a:rPr sz="1800" i="1" spc="-25" dirty="0">
                          <a:solidFill>
                            <a:srgbClr val="0000CC"/>
                          </a:solidFill>
                          <a:latin typeface="Arial"/>
                          <a:cs typeface="Arial"/>
                        </a:rPr>
                        <a:t> </a:t>
                      </a:r>
                      <a:r>
                        <a:rPr sz="1900" i="1" spc="-20" dirty="0">
                          <a:solidFill>
                            <a:srgbClr val="0000CC"/>
                          </a:solidFill>
                          <a:latin typeface="Trebuchet MS"/>
                          <a:cs typeface="Trebuchet MS"/>
                        </a:rPr>
                        <a:t></a:t>
                      </a:r>
                      <a:r>
                        <a:rPr sz="1800" i="1" spc="-20" dirty="0">
                          <a:solidFill>
                            <a:srgbClr val="0000CC"/>
                          </a:solidFill>
                          <a:latin typeface="Arial"/>
                          <a:cs typeface="Arial"/>
                        </a:rPr>
                        <a:t>R2</a:t>
                      </a:r>
                      <a:r>
                        <a:rPr sz="1800" i="1" spc="-25" dirty="0">
                          <a:solidFill>
                            <a:srgbClr val="0000CC"/>
                          </a:solidFill>
                          <a:latin typeface="Arial"/>
                          <a:cs typeface="Arial"/>
                        </a:rPr>
                        <a:t> </a:t>
                      </a:r>
                      <a:r>
                        <a:rPr sz="1800" i="1" dirty="0">
                          <a:solidFill>
                            <a:srgbClr val="0000CC"/>
                          </a:solidFill>
                          <a:latin typeface="Arial"/>
                          <a:cs typeface="Arial"/>
                        </a:rPr>
                        <a:t>+</a:t>
                      </a:r>
                      <a:r>
                        <a:rPr sz="1800" i="1" spc="-10" dirty="0">
                          <a:solidFill>
                            <a:srgbClr val="0000CC"/>
                          </a:solidFill>
                          <a:latin typeface="Arial"/>
                          <a:cs typeface="Arial"/>
                        </a:rPr>
                        <a:t> </a:t>
                      </a:r>
                      <a:r>
                        <a:rPr sz="1800" i="1" dirty="0">
                          <a:solidFill>
                            <a:srgbClr val="0000CC"/>
                          </a:solidFill>
                          <a:latin typeface="Arial"/>
                          <a:cs typeface="Arial"/>
                        </a:rPr>
                        <a:t>1</a:t>
                      </a:r>
                      <a:endParaRPr sz="1800" dirty="0">
                        <a:latin typeface="Arial"/>
                        <a:cs typeface="Arial"/>
                      </a:endParaRPr>
                    </a:p>
                    <a:p>
                      <a:pPr marL="90170">
                        <a:lnSpc>
                          <a:spcPts val="2100"/>
                        </a:lnSpc>
                      </a:pPr>
                      <a:r>
                        <a:rPr sz="1800" i="1" spc="-5" dirty="0">
                          <a:solidFill>
                            <a:srgbClr val="0000CC"/>
                          </a:solidFill>
                          <a:latin typeface="Arial"/>
                          <a:cs typeface="Arial"/>
                        </a:rPr>
                        <a:t>counter</a:t>
                      </a:r>
                      <a:r>
                        <a:rPr sz="1800" i="1" spc="-50" dirty="0">
                          <a:solidFill>
                            <a:srgbClr val="0000CC"/>
                          </a:solidFill>
                          <a:latin typeface="Arial"/>
                          <a:cs typeface="Arial"/>
                        </a:rPr>
                        <a:t> </a:t>
                      </a:r>
                      <a:r>
                        <a:rPr sz="1900" i="1" spc="-20" dirty="0">
                          <a:solidFill>
                            <a:srgbClr val="0000CC"/>
                          </a:solidFill>
                          <a:latin typeface="Trebuchet MS"/>
                          <a:cs typeface="Trebuchet MS"/>
                        </a:rPr>
                        <a:t></a:t>
                      </a:r>
                      <a:r>
                        <a:rPr sz="1800" i="1" spc="-20" dirty="0">
                          <a:solidFill>
                            <a:srgbClr val="0000CC"/>
                          </a:solidFill>
                          <a:latin typeface="Arial"/>
                          <a:cs typeface="Arial"/>
                        </a:rPr>
                        <a:t>R2</a:t>
                      </a:r>
                      <a:endParaRPr sz="1800" dirty="0">
                        <a:latin typeface="Arial"/>
                        <a:cs typeface="Arial"/>
                      </a:endParaRPr>
                    </a:p>
                  </a:txBody>
                  <a:tcPr marL="0" marR="0" marT="24765" marB="0">
                    <a:lnL w="28575">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T w="19050">
                      <a:solidFill>
                        <a:srgbClr val="000000"/>
                      </a:solidFill>
                      <a:prstDash val="solid"/>
                    </a:lnT>
                  </a:tcPr>
                </a:tc>
                <a:extLst>
                  <a:ext uri="{0D108BD9-81ED-4DB2-BD59-A6C34878D82A}">
                    <a16:rowId xmlns:a16="http://schemas.microsoft.com/office/drawing/2014/main" val="10001"/>
                  </a:ext>
                </a:extLst>
              </a:tr>
              <a:tr h="577215">
                <a:tc>
                  <a:txBody>
                    <a:bodyPr/>
                    <a:lstStyle/>
                    <a:p>
                      <a:pPr>
                        <a:lnSpc>
                          <a:spcPct val="100000"/>
                        </a:lnSpc>
                      </a:pPr>
                      <a:endParaRPr sz="1900">
                        <a:latin typeface="Times New Roman"/>
                        <a:cs typeface="Times New Roman"/>
                      </a:endParaRPr>
                    </a:p>
                  </a:txBody>
                  <a:tcPr marL="0" marR="0" marT="0" marB="0">
                    <a:lnR w="28575">
                      <a:solidFill>
                        <a:srgbClr val="000000"/>
                      </a:solidFill>
                      <a:prstDash val="solid"/>
                    </a:lnR>
                    <a:lnT w="19050">
                      <a:solidFill>
                        <a:srgbClr val="000000"/>
                      </a:solidFill>
                      <a:prstDash val="solid"/>
                    </a:lnT>
                  </a:tcPr>
                </a:tc>
                <a:tc>
                  <a:txBody>
                    <a:bodyPr/>
                    <a:lstStyle/>
                    <a:p>
                      <a:pPr marL="90170">
                        <a:lnSpc>
                          <a:spcPts val="2014"/>
                        </a:lnSpc>
                      </a:pPr>
                      <a:r>
                        <a:rPr sz="1800" spc="-5" dirty="0">
                          <a:solidFill>
                            <a:srgbClr val="00AF4F"/>
                          </a:solidFill>
                          <a:latin typeface="Arial MT"/>
                          <a:cs typeface="Arial MT"/>
                        </a:rPr>
                        <a:t>R</a:t>
                      </a:r>
                      <a:r>
                        <a:rPr lang="en-US" sz="1800" spc="-5" dirty="0">
                          <a:solidFill>
                            <a:srgbClr val="00AF4F"/>
                          </a:solidFill>
                          <a:latin typeface="Arial MT"/>
                          <a:cs typeface="Arial MT"/>
                        </a:rPr>
                        <a:t>1</a:t>
                      </a:r>
                      <a:r>
                        <a:rPr sz="1800" spc="-25" dirty="0">
                          <a:solidFill>
                            <a:srgbClr val="00AF4F"/>
                          </a:solidFill>
                          <a:latin typeface="Arial MT"/>
                          <a:cs typeface="Arial MT"/>
                        </a:rPr>
                        <a:t> </a:t>
                      </a:r>
                      <a:r>
                        <a:rPr sz="1800" spc="710" dirty="0">
                          <a:solidFill>
                            <a:srgbClr val="00AF4F"/>
                          </a:solidFill>
                          <a:latin typeface="Symbol"/>
                          <a:cs typeface="Symbol"/>
                        </a:rPr>
                        <a:t></a:t>
                      </a:r>
                      <a:r>
                        <a:rPr sz="1800" spc="35" dirty="0">
                          <a:solidFill>
                            <a:srgbClr val="00AF4F"/>
                          </a:solidFill>
                          <a:latin typeface="Times New Roman"/>
                          <a:cs typeface="Times New Roman"/>
                        </a:rPr>
                        <a:t> </a:t>
                      </a:r>
                      <a:r>
                        <a:rPr sz="1800" spc="-5" dirty="0">
                          <a:solidFill>
                            <a:srgbClr val="00AF4F"/>
                          </a:solidFill>
                          <a:latin typeface="Arial MT"/>
                          <a:cs typeface="Arial MT"/>
                        </a:rPr>
                        <a:t>R</a:t>
                      </a:r>
                      <a:r>
                        <a:rPr lang="en-US" sz="1800" spc="-5" dirty="0">
                          <a:solidFill>
                            <a:srgbClr val="00AF4F"/>
                          </a:solidFill>
                          <a:latin typeface="Arial MT"/>
                          <a:cs typeface="Arial MT"/>
                        </a:rPr>
                        <a:t>1</a:t>
                      </a:r>
                      <a:r>
                        <a:rPr sz="1800" spc="-20" dirty="0">
                          <a:solidFill>
                            <a:srgbClr val="00AF4F"/>
                          </a:solidFill>
                          <a:latin typeface="Arial MT"/>
                          <a:cs typeface="Arial MT"/>
                        </a:rPr>
                        <a:t> </a:t>
                      </a:r>
                      <a:r>
                        <a:rPr sz="1800" dirty="0">
                          <a:solidFill>
                            <a:srgbClr val="00AF4F"/>
                          </a:solidFill>
                          <a:latin typeface="Arial MT"/>
                          <a:cs typeface="Arial MT"/>
                        </a:rPr>
                        <a:t>-</a:t>
                      </a:r>
                      <a:r>
                        <a:rPr sz="1800" spc="-15" dirty="0">
                          <a:solidFill>
                            <a:srgbClr val="00AF4F"/>
                          </a:solidFill>
                          <a:latin typeface="Arial MT"/>
                          <a:cs typeface="Arial MT"/>
                        </a:rPr>
                        <a:t> </a:t>
                      </a:r>
                      <a:r>
                        <a:rPr sz="1800" dirty="0">
                          <a:solidFill>
                            <a:srgbClr val="00AF4F"/>
                          </a:solidFill>
                          <a:latin typeface="Arial MT"/>
                          <a:cs typeface="Arial MT"/>
                        </a:rPr>
                        <a:t>1</a:t>
                      </a:r>
                      <a:endParaRPr sz="1800" dirty="0">
                        <a:latin typeface="Arial MT"/>
                        <a:cs typeface="Arial MT"/>
                      </a:endParaRPr>
                    </a:p>
                    <a:p>
                      <a:pPr marL="90170">
                        <a:lnSpc>
                          <a:spcPct val="100000"/>
                        </a:lnSpc>
                      </a:pPr>
                      <a:r>
                        <a:rPr sz="1800" spc="-5" dirty="0">
                          <a:solidFill>
                            <a:srgbClr val="00AF4F"/>
                          </a:solidFill>
                          <a:latin typeface="Arial MT"/>
                          <a:cs typeface="Arial MT"/>
                        </a:rPr>
                        <a:t>counter</a:t>
                      </a:r>
                      <a:r>
                        <a:rPr sz="1800" spc="-35" dirty="0">
                          <a:solidFill>
                            <a:srgbClr val="00AF4F"/>
                          </a:solidFill>
                          <a:latin typeface="Arial MT"/>
                          <a:cs typeface="Arial MT"/>
                        </a:rPr>
                        <a:t> </a:t>
                      </a:r>
                      <a:r>
                        <a:rPr sz="1800" spc="710" dirty="0">
                          <a:solidFill>
                            <a:srgbClr val="00AF4F"/>
                          </a:solidFill>
                          <a:latin typeface="Symbol"/>
                          <a:cs typeface="Symbol"/>
                        </a:rPr>
                        <a:t></a:t>
                      </a:r>
                      <a:r>
                        <a:rPr sz="1800" spc="15" dirty="0">
                          <a:solidFill>
                            <a:srgbClr val="00AF4F"/>
                          </a:solidFill>
                          <a:latin typeface="Times New Roman"/>
                          <a:cs typeface="Times New Roman"/>
                        </a:rPr>
                        <a:t> </a:t>
                      </a:r>
                      <a:r>
                        <a:rPr sz="1800" spc="-5" dirty="0">
                          <a:solidFill>
                            <a:srgbClr val="00AF4F"/>
                          </a:solidFill>
                          <a:latin typeface="Arial MT"/>
                          <a:cs typeface="Arial MT"/>
                        </a:rPr>
                        <a:t>R</a:t>
                      </a:r>
                      <a:r>
                        <a:rPr lang="en-US" sz="1800" spc="-5" dirty="0">
                          <a:solidFill>
                            <a:srgbClr val="00AF4F"/>
                          </a:solidFill>
                          <a:latin typeface="Arial MT"/>
                          <a:cs typeface="Arial MT"/>
                        </a:rPr>
                        <a:t>1</a:t>
                      </a:r>
                      <a:endParaRPr sz="1800" dirty="0">
                        <a:latin typeface="Arial MT"/>
                        <a:cs typeface="Arial MT"/>
                      </a:endParaRPr>
                    </a:p>
                  </a:txBody>
                  <a:tcPr marL="0" marR="0" marT="0" marB="0">
                    <a:lnL w="28575">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28575">
                      <a:solidFill>
                        <a:srgbClr val="000000"/>
                      </a:solidFill>
                      <a:prstDash val="solid"/>
                    </a:lnL>
                  </a:tcPr>
                </a:tc>
                <a:extLst>
                  <a:ext uri="{0D108BD9-81ED-4DB2-BD59-A6C34878D82A}">
                    <a16:rowId xmlns:a16="http://schemas.microsoft.com/office/drawing/2014/main" val="10002"/>
                  </a:ext>
                </a:extLst>
              </a:tr>
            </a:tbl>
          </a:graphicData>
        </a:graphic>
      </p:graphicFrame>
      <p:sp>
        <p:nvSpPr>
          <p:cNvPr id="20" name="object 20"/>
          <p:cNvSpPr txBox="1"/>
          <p:nvPr/>
        </p:nvSpPr>
        <p:spPr>
          <a:xfrm>
            <a:off x="7849870" y="6342223"/>
            <a:ext cx="1174750"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counter</a:t>
            </a:r>
            <a:r>
              <a:rPr spc="-50" dirty="0">
                <a:latin typeface="Arial MT"/>
                <a:cs typeface="Arial MT"/>
              </a:rPr>
              <a:t> </a:t>
            </a:r>
            <a:r>
              <a:rPr dirty="0">
                <a:latin typeface="Arial MT"/>
                <a:cs typeface="Arial MT"/>
              </a:rPr>
              <a:t>=</a:t>
            </a:r>
            <a:r>
              <a:rPr spc="-35" dirty="0">
                <a:latin typeface="Arial MT"/>
                <a:cs typeface="Arial MT"/>
              </a:rPr>
              <a:t> </a:t>
            </a:r>
            <a:r>
              <a:rPr dirty="0">
                <a:latin typeface="Arial MT"/>
                <a:cs typeface="Arial MT"/>
              </a:rPr>
              <a:t>4</a:t>
            </a:r>
          </a:p>
        </p:txBody>
      </p:sp>
      <p:sp>
        <p:nvSpPr>
          <p:cNvPr id="24" name="Rectangle 23">
            <a:extLst>
              <a:ext uri="{FF2B5EF4-FFF2-40B4-BE49-F238E27FC236}">
                <a16:creationId xmlns:a16="http://schemas.microsoft.com/office/drawing/2014/main" id="{8F46CCA1-C8B5-074B-A5EB-20B6BE17F578}"/>
              </a:ext>
            </a:extLst>
          </p:cNvPr>
          <p:cNvSpPr/>
          <p:nvPr/>
        </p:nvSpPr>
        <p:spPr>
          <a:xfrm>
            <a:off x="88515" y="6686651"/>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1252-DBA7-7442-82BE-52E763E43153}"/>
              </a:ext>
            </a:extLst>
          </p:cNvPr>
          <p:cNvSpPr>
            <a:spLocks noGrp="1"/>
          </p:cNvSpPr>
          <p:nvPr>
            <p:ph type="title"/>
          </p:nvPr>
        </p:nvSpPr>
        <p:spPr>
          <a:xfrm>
            <a:off x="838200" y="0"/>
            <a:ext cx="10515600" cy="1436947"/>
          </a:xfrm>
        </p:spPr>
        <p:txBody>
          <a:bodyPr/>
          <a:lstStyle/>
          <a:p>
            <a:r>
              <a:rPr lang="en-IN" dirty="0"/>
              <a:t>Monitors</a:t>
            </a:r>
            <a:endParaRPr lang="en-US" dirty="0"/>
          </a:p>
        </p:txBody>
      </p:sp>
      <p:sp>
        <p:nvSpPr>
          <p:cNvPr id="3" name="Content Placeholder 2">
            <a:extLst>
              <a:ext uri="{FF2B5EF4-FFF2-40B4-BE49-F238E27FC236}">
                <a16:creationId xmlns:a16="http://schemas.microsoft.com/office/drawing/2014/main" id="{6BD6B6F9-3777-D346-B794-2A9AD735386B}"/>
              </a:ext>
            </a:extLst>
          </p:cNvPr>
          <p:cNvSpPr>
            <a:spLocks noGrp="1"/>
          </p:cNvSpPr>
          <p:nvPr>
            <p:ph idx="1"/>
          </p:nvPr>
        </p:nvSpPr>
        <p:spPr>
          <a:xfrm>
            <a:off x="224589" y="962839"/>
            <a:ext cx="7571871" cy="6429240"/>
          </a:xfrm>
        </p:spPr>
        <p:txBody>
          <a:bodyPr>
            <a:noAutofit/>
          </a:bodyPr>
          <a:lstStyle/>
          <a:p>
            <a:pPr marL="383540" marR="40639" indent="-342900">
              <a:spcBef>
                <a:spcPts val="0"/>
              </a:spcBef>
              <a:buSzPct val="175000"/>
              <a:defRPr sz="3000">
                <a:uFill>
                  <a:solidFill>
                    <a:srgbClr val="FFFFFF"/>
                  </a:solidFill>
                </a:uFill>
              </a:defRPr>
            </a:pPr>
            <a:r>
              <a:rPr lang="en-IN" sz="2800" dirty="0"/>
              <a:t>Are high-level language constructs that provide equivalent functionality to that of semaphores but are easier to control</a:t>
            </a:r>
          </a:p>
          <a:p>
            <a:pPr marL="383540" marR="40639" indent="-342900">
              <a:spcBef>
                <a:spcPts val="0"/>
              </a:spcBef>
              <a:buSzPct val="175000"/>
              <a:defRPr sz="3000">
                <a:uFill>
                  <a:solidFill>
                    <a:srgbClr val="FFFFFF"/>
                  </a:solidFill>
                </a:uFill>
              </a:defRPr>
            </a:pPr>
            <a:r>
              <a:rPr lang="en-IN" sz="2800" dirty="0"/>
              <a:t>Found in many concurrent programming languages </a:t>
            </a:r>
          </a:p>
          <a:p>
            <a:pPr marL="1183639" marR="40639" lvl="2">
              <a:spcBef>
                <a:spcPts val="0"/>
              </a:spcBef>
              <a:buSzPct val="175000"/>
              <a:defRPr sz="2200">
                <a:uFill>
                  <a:solidFill>
                    <a:srgbClr val="FFFFFF"/>
                  </a:solidFill>
                </a:uFill>
              </a:defRPr>
            </a:pPr>
            <a:r>
              <a:rPr lang="en-IN" sz="2800" dirty="0"/>
              <a:t>Concurrent Pascal,  Java etc.</a:t>
            </a:r>
          </a:p>
          <a:p>
            <a:pPr marL="383540" marR="40639" indent="-342900">
              <a:spcBef>
                <a:spcPts val="0"/>
              </a:spcBef>
              <a:buSzPct val="175000"/>
              <a:defRPr sz="3000">
                <a:uFill>
                  <a:solidFill>
                    <a:srgbClr val="FFFFFF"/>
                  </a:solidFill>
                </a:uFill>
              </a:defRPr>
            </a:pPr>
            <a:r>
              <a:rPr lang="en-IN" sz="2800" dirty="0"/>
              <a:t>Monitor is a software module containing:</a:t>
            </a:r>
          </a:p>
          <a:p>
            <a:pPr marL="783590" marR="40639" lvl="1" indent="-285750">
              <a:spcBef>
                <a:spcPts val="0"/>
              </a:spcBef>
              <a:buSzPct val="175000"/>
              <a:buChar char="-"/>
              <a:defRPr sz="2600">
                <a:uFill>
                  <a:solidFill>
                    <a:srgbClr val="FFFFFF"/>
                  </a:solidFill>
                </a:uFill>
              </a:defRPr>
            </a:pPr>
            <a:r>
              <a:rPr lang="en-IN" sz="2800" dirty="0"/>
              <a:t>one or more procedures</a:t>
            </a:r>
          </a:p>
          <a:p>
            <a:pPr marL="783590" marR="40639" lvl="1" indent="-285750">
              <a:spcBef>
                <a:spcPts val="0"/>
              </a:spcBef>
              <a:buSzPct val="175000"/>
              <a:buChar char="-"/>
              <a:defRPr sz="2600">
                <a:uFill>
                  <a:solidFill>
                    <a:srgbClr val="FFFFFF"/>
                  </a:solidFill>
                </a:uFill>
              </a:defRPr>
            </a:pPr>
            <a:r>
              <a:rPr lang="en-IN" sz="2800" dirty="0"/>
              <a:t>an initialization sequence</a:t>
            </a:r>
          </a:p>
          <a:p>
            <a:pPr marL="783590" marR="40639" lvl="1" indent="-285750">
              <a:spcBef>
                <a:spcPts val="0"/>
              </a:spcBef>
              <a:buSzPct val="175000"/>
              <a:buChar char="-"/>
              <a:defRPr sz="2600">
                <a:uFill>
                  <a:solidFill>
                    <a:srgbClr val="FFFFFF"/>
                  </a:solidFill>
                </a:uFill>
              </a:defRPr>
            </a:pPr>
            <a:r>
              <a:rPr lang="en-IN" sz="2800" dirty="0"/>
              <a:t>local data variables </a:t>
            </a:r>
          </a:p>
          <a:p>
            <a:pPr>
              <a:spcBef>
                <a:spcPts val="0"/>
              </a:spcBef>
            </a:pPr>
            <a:endParaRPr lang="en-US" sz="2800" dirty="0"/>
          </a:p>
        </p:txBody>
      </p:sp>
      <p:sp>
        <p:nvSpPr>
          <p:cNvPr id="4" name="Slide Number Placeholder 3">
            <a:extLst>
              <a:ext uri="{FF2B5EF4-FFF2-40B4-BE49-F238E27FC236}">
                <a16:creationId xmlns:a16="http://schemas.microsoft.com/office/drawing/2014/main" id="{76306299-9879-374E-9352-472140CA4AA9}"/>
              </a:ext>
            </a:extLst>
          </p:cNvPr>
          <p:cNvSpPr>
            <a:spLocks noGrp="1"/>
          </p:cNvSpPr>
          <p:nvPr>
            <p:ph type="sldNum" sz="quarter" idx="12"/>
          </p:nvPr>
        </p:nvSpPr>
        <p:spPr/>
        <p:txBody>
          <a:bodyPr/>
          <a:lstStyle/>
          <a:p>
            <a:fld id="{BB96D72C-4D84-184E-B9E2-1582BC31D495}" type="slidenum">
              <a:rPr lang="en-US" smtClean="0"/>
              <a:t>40</a:t>
            </a:fld>
            <a:endParaRPr lang="en-US" dirty="0"/>
          </a:p>
        </p:txBody>
      </p:sp>
      <p:sp>
        <p:nvSpPr>
          <p:cNvPr id="5" name="Rectangle 4">
            <a:extLst>
              <a:ext uri="{FF2B5EF4-FFF2-40B4-BE49-F238E27FC236}">
                <a16:creationId xmlns:a16="http://schemas.microsoft.com/office/drawing/2014/main" id="{30A8E3A3-76DD-644A-911C-64C64BCA7697}"/>
              </a:ext>
            </a:extLst>
          </p:cNvPr>
          <p:cNvSpPr/>
          <p:nvPr/>
        </p:nvSpPr>
        <p:spPr>
          <a:xfrm>
            <a:off x="7411451" y="3453985"/>
            <a:ext cx="4395537" cy="3740191"/>
          </a:xfrm>
          <a:prstGeom prst="rect">
            <a:avLst/>
          </a:prstGeom>
        </p:spPr>
        <p:txBody>
          <a:bodyPr wrap="square">
            <a:spAutoFit/>
          </a:bodyPr>
          <a:lstStyle/>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monitor monitor-name</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 shared variable declarations</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procedure P1 (…) { ….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endParaRPr lang="en-IN" dirty="0"/>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procedure </a:t>
            </a:r>
            <a:r>
              <a:rPr lang="en-IN" dirty="0" err="1"/>
              <a:t>Pn</a:t>
            </a:r>
            <a:r>
              <a:rPr lang="en-IN" dirty="0"/>
              <a:t> (…)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endParaRPr lang="en-IN" dirty="0"/>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Initialization code ( ….) { …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	}</a:t>
            </a:r>
          </a:p>
          <a:p>
            <a:pPr marL="1126489" marR="40639" lvl="3" indent="-228600" defTabSz="914400">
              <a:lnSpc>
                <a:spcPct val="90000"/>
              </a:lnSpc>
              <a:spcBef>
                <a:spcPts val="700"/>
              </a:spcBef>
              <a:buClr>
                <a:srgbClr val="00A500"/>
              </a:buClr>
              <a:buFont typeface="Webdings"/>
              <a:defRPr sz="1600">
                <a:uFill>
                  <a:solidFill>
                    <a:srgbClr val="FFFFFF"/>
                  </a:solidFill>
                </a:uFill>
                <a:latin typeface="Helvetica"/>
                <a:ea typeface="Helvetica"/>
                <a:cs typeface="Helvetica"/>
                <a:sym typeface="Helvetica"/>
              </a:defRPr>
            </a:pPr>
            <a:r>
              <a:rPr lang="en-IN" dirty="0"/>
              <a:t>}</a:t>
            </a:r>
          </a:p>
        </p:txBody>
      </p:sp>
      <p:pic>
        <p:nvPicPr>
          <p:cNvPr id="6" name="image.png" descr="image.png">
            <a:extLst>
              <a:ext uri="{FF2B5EF4-FFF2-40B4-BE49-F238E27FC236}">
                <a16:creationId xmlns:a16="http://schemas.microsoft.com/office/drawing/2014/main" id="{C1F2B404-35C2-D04D-A495-B8765DE1C291}"/>
              </a:ext>
            </a:extLst>
          </p:cNvPr>
          <p:cNvPicPr>
            <a:picLocks/>
          </p:cNvPicPr>
          <p:nvPr/>
        </p:nvPicPr>
        <p:blipFill>
          <a:blip r:embed="rId2"/>
          <a:stretch>
            <a:fillRect/>
          </a:stretch>
        </p:blipFill>
        <p:spPr>
          <a:xfrm>
            <a:off x="8410071" y="0"/>
            <a:ext cx="3784601" cy="3035301"/>
          </a:xfrm>
          <a:prstGeom prst="rect">
            <a:avLst/>
          </a:prstGeom>
          <a:ln w="12700">
            <a:miter lim="400000"/>
          </a:ln>
        </p:spPr>
      </p:pic>
    </p:spTree>
    <p:extLst>
      <p:ext uri="{BB962C8B-B14F-4D97-AF65-F5344CB8AC3E}">
        <p14:creationId xmlns:p14="http://schemas.microsoft.com/office/powerpoint/2010/main" val="367744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C3B9-A4C8-084B-856E-3CE8DD475871}"/>
              </a:ext>
            </a:extLst>
          </p:cNvPr>
          <p:cNvSpPr>
            <a:spLocks noGrp="1"/>
          </p:cNvSpPr>
          <p:nvPr>
            <p:ph type="title"/>
          </p:nvPr>
        </p:nvSpPr>
        <p:spPr/>
        <p:txBody>
          <a:bodyPr/>
          <a:lstStyle/>
          <a:p>
            <a:r>
              <a:rPr lang="en-IN" dirty="0"/>
              <a:t>Monitors…</a:t>
            </a:r>
            <a:endParaRPr lang="en-US" dirty="0"/>
          </a:p>
        </p:txBody>
      </p:sp>
      <p:sp>
        <p:nvSpPr>
          <p:cNvPr id="3" name="Content Placeholder 2">
            <a:extLst>
              <a:ext uri="{FF2B5EF4-FFF2-40B4-BE49-F238E27FC236}">
                <a16:creationId xmlns:a16="http://schemas.microsoft.com/office/drawing/2014/main" id="{DA3AB097-59D7-8344-9B0A-4F636EDA583E}"/>
              </a:ext>
            </a:extLst>
          </p:cNvPr>
          <p:cNvSpPr>
            <a:spLocks noGrp="1"/>
          </p:cNvSpPr>
          <p:nvPr>
            <p:ph idx="1"/>
          </p:nvPr>
        </p:nvSpPr>
        <p:spPr/>
        <p:txBody>
          <a:bodyPr>
            <a:normAutofit lnSpcReduction="10000"/>
          </a:bodyPr>
          <a:lstStyle/>
          <a:p>
            <a:pPr marL="383540" marR="40639" indent="-342900">
              <a:spcBef>
                <a:spcPts val="1400"/>
              </a:spcBef>
              <a:buSzPct val="175000"/>
              <a:defRPr sz="3000">
                <a:uFill>
                  <a:solidFill>
                    <a:srgbClr val="FFFFFF"/>
                  </a:solidFill>
                </a:uFill>
              </a:defRPr>
            </a:pPr>
            <a:r>
              <a:rPr lang="en-IN" dirty="0"/>
              <a:t>Characteristics:</a:t>
            </a:r>
          </a:p>
          <a:p>
            <a:pPr marL="783590" marR="40639" lvl="1" indent="-285750">
              <a:lnSpc>
                <a:spcPct val="100000"/>
              </a:lnSpc>
              <a:spcBef>
                <a:spcPts val="1400"/>
              </a:spcBef>
              <a:buSzPct val="175000"/>
              <a:buChar char="-"/>
              <a:defRPr sz="2600">
                <a:uFill>
                  <a:solidFill>
                    <a:srgbClr val="FFFFFF"/>
                  </a:solidFill>
                </a:uFill>
              </a:defRPr>
            </a:pPr>
            <a:r>
              <a:rPr lang="en-IN" dirty="0"/>
              <a:t>local variables accessible only by monitor’s procedures</a:t>
            </a:r>
          </a:p>
          <a:p>
            <a:pPr marL="783590" marR="40639" lvl="1" indent="-285750">
              <a:lnSpc>
                <a:spcPct val="100000"/>
              </a:lnSpc>
              <a:spcBef>
                <a:spcPts val="1400"/>
              </a:spcBef>
              <a:buSzPct val="175000"/>
              <a:buChar char="-"/>
              <a:defRPr sz="2600">
                <a:uFill>
                  <a:solidFill>
                    <a:srgbClr val="FFFFFF"/>
                  </a:solidFill>
                </a:uFill>
              </a:defRPr>
            </a:pPr>
            <a:r>
              <a:rPr lang="en-IN" dirty="0"/>
              <a:t>a process enters the monitor by invoking one of it’s procedures</a:t>
            </a:r>
          </a:p>
          <a:p>
            <a:pPr marL="783590" marR="40639" lvl="1" indent="-285750">
              <a:lnSpc>
                <a:spcPct val="100000"/>
              </a:lnSpc>
              <a:spcBef>
                <a:spcPts val="1400"/>
              </a:spcBef>
              <a:buSzPct val="175000"/>
              <a:buChar char="-"/>
              <a:defRPr sz="2600">
                <a:uFill>
                  <a:solidFill>
                    <a:srgbClr val="FFFFFF"/>
                  </a:solidFill>
                </a:uFill>
              </a:defRPr>
            </a:pPr>
            <a:r>
              <a:rPr lang="en-IN" dirty="0"/>
              <a:t>only one process  at a time can be active within the monitor .</a:t>
            </a:r>
          </a:p>
          <a:p>
            <a:pPr marL="383540" marR="40639" indent="-342900">
              <a:spcBef>
                <a:spcPts val="1400"/>
              </a:spcBef>
              <a:buSzPct val="175000"/>
              <a:defRPr sz="3000">
                <a:uFill>
                  <a:solidFill>
                    <a:srgbClr val="FFFFFF"/>
                  </a:solidFill>
                </a:uFill>
              </a:defRPr>
            </a:pPr>
            <a:r>
              <a:rPr lang="en-IN" dirty="0"/>
              <a:t>The monitor ensures mutual exclusion: no need to program this constraint explicitly</a:t>
            </a:r>
          </a:p>
          <a:p>
            <a:pPr marL="383540" marR="40639" indent="-342900">
              <a:spcBef>
                <a:spcPts val="1400"/>
              </a:spcBef>
              <a:buSzPct val="175000"/>
              <a:defRPr sz="3000">
                <a:uFill>
                  <a:solidFill>
                    <a:srgbClr val="FFFFFF"/>
                  </a:solidFill>
                </a:uFill>
              </a:defRPr>
            </a:pPr>
            <a:r>
              <a:rPr lang="en-IN" dirty="0"/>
              <a:t>The monitor locks the shared data on process entry.</a:t>
            </a:r>
          </a:p>
          <a:p>
            <a:endParaRPr lang="en-US" dirty="0"/>
          </a:p>
        </p:txBody>
      </p:sp>
      <p:sp>
        <p:nvSpPr>
          <p:cNvPr id="4" name="Slide Number Placeholder 3">
            <a:extLst>
              <a:ext uri="{FF2B5EF4-FFF2-40B4-BE49-F238E27FC236}">
                <a16:creationId xmlns:a16="http://schemas.microsoft.com/office/drawing/2014/main" id="{43D13764-C50E-9B4B-ACE1-2E2446D9D520}"/>
              </a:ext>
            </a:extLst>
          </p:cNvPr>
          <p:cNvSpPr>
            <a:spLocks noGrp="1"/>
          </p:cNvSpPr>
          <p:nvPr>
            <p:ph type="sldNum" sz="quarter" idx="12"/>
          </p:nvPr>
        </p:nvSpPr>
        <p:spPr/>
        <p:txBody>
          <a:bodyPr/>
          <a:lstStyle/>
          <a:p>
            <a:fld id="{BB96D72C-4D84-184E-B9E2-1582BC31D495}" type="slidenum">
              <a:rPr lang="en-US" smtClean="0"/>
              <a:t>41</a:t>
            </a:fld>
            <a:endParaRPr lang="en-US" dirty="0"/>
          </a:p>
        </p:txBody>
      </p:sp>
    </p:spTree>
    <p:extLst>
      <p:ext uri="{BB962C8B-B14F-4D97-AF65-F5344CB8AC3E}">
        <p14:creationId xmlns:p14="http://schemas.microsoft.com/office/powerpoint/2010/main" val="3378498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png" descr="image.png">
            <a:extLst>
              <a:ext uri="{FF2B5EF4-FFF2-40B4-BE49-F238E27FC236}">
                <a16:creationId xmlns:a16="http://schemas.microsoft.com/office/drawing/2014/main" id="{7AC1B3FF-25FE-8D4A-A992-521C3F62EB38}"/>
              </a:ext>
            </a:extLst>
          </p:cNvPr>
          <p:cNvPicPr>
            <a:picLocks/>
          </p:cNvPicPr>
          <p:nvPr/>
        </p:nvPicPr>
        <p:blipFill>
          <a:blip r:embed="rId3"/>
          <a:stretch>
            <a:fillRect/>
          </a:stretch>
        </p:blipFill>
        <p:spPr>
          <a:xfrm>
            <a:off x="0" y="2851149"/>
            <a:ext cx="4876801" cy="3136901"/>
          </a:xfrm>
          <a:prstGeom prst="rect">
            <a:avLst/>
          </a:prstGeom>
          <a:ln w="12700">
            <a:miter lim="400000"/>
          </a:ln>
        </p:spPr>
      </p:pic>
      <p:sp>
        <p:nvSpPr>
          <p:cNvPr id="2" name="Title 1">
            <a:extLst>
              <a:ext uri="{FF2B5EF4-FFF2-40B4-BE49-F238E27FC236}">
                <a16:creationId xmlns:a16="http://schemas.microsoft.com/office/drawing/2014/main" id="{83EA7321-2AD7-D34A-904B-CEA736821D12}"/>
              </a:ext>
            </a:extLst>
          </p:cNvPr>
          <p:cNvSpPr>
            <a:spLocks noGrp="1"/>
          </p:cNvSpPr>
          <p:nvPr>
            <p:ph type="title"/>
          </p:nvPr>
        </p:nvSpPr>
        <p:spPr>
          <a:xfrm>
            <a:off x="838200" y="-86078"/>
            <a:ext cx="10515600" cy="1436947"/>
          </a:xfrm>
        </p:spPr>
        <p:txBody>
          <a:bodyPr/>
          <a:lstStyle/>
          <a:p>
            <a:r>
              <a:rPr lang="en-IN" dirty="0"/>
              <a:t>Monitors With </a:t>
            </a:r>
            <a:r>
              <a:rPr lang="en-IN" dirty="0" err="1"/>
              <a:t>Condn</a:t>
            </a:r>
            <a:r>
              <a:rPr lang="en-IN" dirty="0"/>
              <a:t>. Variable</a:t>
            </a:r>
            <a:endParaRPr lang="en-US" dirty="0"/>
          </a:p>
        </p:txBody>
      </p:sp>
      <p:sp>
        <p:nvSpPr>
          <p:cNvPr id="3" name="Content Placeholder 2">
            <a:extLst>
              <a:ext uri="{FF2B5EF4-FFF2-40B4-BE49-F238E27FC236}">
                <a16:creationId xmlns:a16="http://schemas.microsoft.com/office/drawing/2014/main" id="{87CD929A-CB3F-C947-8AAA-7FD4ADD56012}"/>
              </a:ext>
            </a:extLst>
          </p:cNvPr>
          <p:cNvSpPr>
            <a:spLocks noGrp="1"/>
          </p:cNvSpPr>
          <p:nvPr>
            <p:ph idx="1"/>
          </p:nvPr>
        </p:nvSpPr>
        <p:spPr>
          <a:xfrm>
            <a:off x="4074695" y="978568"/>
            <a:ext cx="8117305" cy="6272464"/>
          </a:xfrm>
        </p:spPr>
        <p:txBody>
          <a:bodyPr>
            <a:normAutofit/>
          </a:bodyPr>
          <a:lstStyle/>
          <a:p>
            <a:pPr marL="660400" marR="40639" indent="-342900">
              <a:buSzPct val="175000"/>
              <a:defRPr sz="2800">
                <a:uFill>
                  <a:solidFill>
                    <a:srgbClr val="FFFFFF"/>
                  </a:solidFill>
                </a:uFill>
              </a:defRPr>
            </a:pPr>
            <a:r>
              <a:rPr lang="en-IN" dirty="0"/>
              <a:t>To allow a process to wait within the monitor, a condition variable must be declared, as:</a:t>
            </a:r>
          </a:p>
          <a:p>
            <a:pPr marL="1640839" marR="40639" lvl="3">
              <a:lnSpc>
                <a:spcPct val="100000"/>
              </a:lnSpc>
              <a:spcBef>
                <a:spcPts val="1000"/>
              </a:spcBef>
              <a:buNone/>
              <a:defRPr sz="2000">
                <a:uFill>
                  <a:solidFill>
                    <a:srgbClr val="FFFFFF"/>
                  </a:solidFill>
                </a:uFill>
                <a:latin typeface="Courier"/>
                <a:ea typeface="Courier"/>
                <a:cs typeface="Courier"/>
                <a:sym typeface="Courier"/>
              </a:defRPr>
            </a:pPr>
            <a:r>
              <a:rPr lang="en-IN" dirty="0"/>
              <a:t>condition x, y;</a:t>
            </a:r>
          </a:p>
          <a:p>
            <a:pPr marL="1435100" marR="40639" lvl="2">
              <a:lnSpc>
                <a:spcPct val="100000"/>
              </a:lnSpc>
              <a:spcBef>
                <a:spcPts val="1000"/>
              </a:spcBef>
              <a:buSzPct val="175000"/>
              <a:defRPr sz="2500">
                <a:uFill>
                  <a:solidFill>
                    <a:srgbClr val="FFFFFF"/>
                  </a:solidFill>
                </a:uFill>
              </a:defRPr>
            </a:pPr>
            <a:r>
              <a:rPr lang="en-IN" dirty="0"/>
              <a:t>Condition variable can only be used within the operations wait and signal.  A queue is associated with each condition variable.</a:t>
            </a:r>
          </a:p>
          <a:p>
            <a:pPr marL="0" marR="40639" lvl="2" indent="1206500">
              <a:lnSpc>
                <a:spcPct val="90000"/>
              </a:lnSpc>
              <a:spcBef>
                <a:spcPts val="1000"/>
              </a:spcBef>
              <a:buNone/>
              <a:defRPr>
                <a:uFill>
                  <a:solidFill>
                    <a:srgbClr val="FFFFFF"/>
                  </a:solidFill>
                </a:uFill>
                <a:latin typeface="Courier"/>
                <a:ea typeface="Courier"/>
                <a:cs typeface="Courier"/>
                <a:sym typeface="Courier"/>
              </a:defRPr>
            </a:pPr>
            <a:r>
              <a:rPr lang="en-IN" dirty="0" err="1"/>
              <a:t>x.wait</a:t>
            </a:r>
            <a:r>
              <a:rPr lang="en-IN" dirty="0"/>
              <a:t>();  </a:t>
            </a:r>
          </a:p>
          <a:p>
            <a:pPr marL="1640839" marR="40639" lvl="3">
              <a:lnSpc>
                <a:spcPct val="90000"/>
              </a:lnSpc>
              <a:spcBef>
                <a:spcPts val="1000"/>
              </a:spcBef>
              <a:buNone/>
              <a:defRPr sz="2000">
                <a:uFill>
                  <a:solidFill>
                    <a:srgbClr val="FFFFFF"/>
                  </a:solidFill>
                </a:uFill>
              </a:defRPr>
            </a:pPr>
            <a:r>
              <a:rPr lang="en-IN" dirty="0"/>
              <a:t>Means that the process invoking this operation is suspended until another process </a:t>
            </a:r>
          </a:p>
          <a:p>
            <a:pPr marL="1640839" marR="40639" lvl="3">
              <a:lnSpc>
                <a:spcPct val="90000"/>
              </a:lnSpc>
              <a:spcBef>
                <a:spcPts val="1000"/>
              </a:spcBef>
              <a:buNone/>
              <a:defRPr sz="2000">
                <a:uFill>
                  <a:solidFill>
                    <a:srgbClr val="FFFFFF"/>
                  </a:solidFill>
                </a:uFill>
              </a:defRPr>
            </a:pPr>
            <a:r>
              <a:rPr lang="en-IN" dirty="0"/>
              <a:t>invokes </a:t>
            </a:r>
          </a:p>
          <a:p>
            <a:pPr marL="1640839" marR="40639" lvl="3">
              <a:lnSpc>
                <a:spcPct val="90000"/>
              </a:lnSpc>
              <a:spcBef>
                <a:spcPts val="1000"/>
              </a:spcBef>
              <a:buNone/>
              <a:defRPr sz="2000">
                <a:uFill>
                  <a:solidFill>
                    <a:srgbClr val="FFFFFF"/>
                  </a:solidFill>
                </a:uFill>
                <a:latin typeface="Courier"/>
                <a:ea typeface="Courier"/>
                <a:cs typeface="Courier"/>
                <a:sym typeface="Courier"/>
              </a:defRPr>
            </a:pPr>
            <a:r>
              <a:rPr lang="en-IN" dirty="0" err="1"/>
              <a:t>x.signal</a:t>
            </a:r>
            <a:r>
              <a:rPr lang="en-IN" dirty="0"/>
              <a:t>();</a:t>
            </a:r>
          </a:p>
          <a:p>
            <a:pPr marL="0" marR="40639" lvl="1" indent="762000">
              <a:lnSpc>
                <a:spcPct val="100000"/>
              </a:lnSpc>
              <a:spcBef>
                <a:spcPts val="1000"/>
              </a:spcBef>
              <a:buNone/>
              <a:defRPr sz="2000">
                <a:uFill>
                  <a:solidFill>
                    <a:srgbClr val="FFFFFF"/>
                  </a:solidFill>
                </a:uFill>
              </a:defRPr>
            </a:pPr>
            <a:r>
              <a:rPr lang="en-IN" dirty="0"/>
              <a:t>     The </a:t>
            </a:r>
            <a:r>
              <a:rPr lang="en-IN" dirty="0" err="1"/>
              <a:t>x.signal</a:t>
            </a:r>
            <a:r>
              <a:rPr lang="en-IN" dirty="0"/>
              <a:t> operation resumes exactly one suspended process. (that invoked </a:t>
            </a:r>
            <a:r>
              <a:rPr lang="en-IN" dirty="0" err="1"/>
              <a:t>x.wait</a:t>
            </a:r>
            <a:r>
              <a:rPr lang="en-IN" dirty="0"/>
              <a:t>) If no process is suspended, then the signal operation has no effect.</a:t>
            </a:r>
          </a:p>
          <a:p>
            <a:endParaRPr lang="en-US" dirty="0"/>
          </a:p>
        </p:txBody>
      </p:sp>
      <p:sp>
        <p:nvSpPr>
          <p:cNvPr id="4" name="Slide Number Placeholder 3">
            <a:extLst>
              <a:ext uri="{FF2B5EF4-FFF2-40B4-BE49-F238E27FC236}">
                <a16:creationId xmlns:a16="http://schemas.microsoft.com/office/drawing/2014/main" id="{05833876-51E5-BB4D-8D7F-538A9BCF370A}"/>
              </a:ext>
            </a:extLst>
          </p:cNvPr>
          <p:cNvSpPr>
            <a:spLocks noGrp="1"/>
          </p:cNvSpPr>
          <p:nvPr>
            <p:ph type="sldNum" sz="quarter" idx="12"/>
          </p:nvPr>
        </p:nvSpPr>
        <p:spPr/>
        <p:txBody>
          <a:bodyPr/>
          <a:lstStyle/>
          <a:p>
            <a:fld id="{BB96D72C-4D84-184E-B9E2-1582BC31D495}" type="slidenum">
              <a:rPr lang="en-US" smtClean="0"/>
              <a:t>42</a:t>
            </a:fld>
            <a:endParaRPr lang="en-US" dirty="0"/>
          </a:p>
        </p:txBody>
      </p:sp>
    </p:spTree>
    <p:extLst>
      <p:ext uri="{BB962C8B-B14F-4D97-AF65-F5344CB8AC3E}">
        <p14:creationId xmlns:p14="http://schemas.microsoft.com/office/powerpoint/2010/main" val="186817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274D-7C6A-B541-B8E7-BDEEA11F3FBC}"/>
              </a:ext>
            </a:extLst>
          </p:cNvPr>
          <p:cNvSpPr>
            <a:spLocks noGrp="1"/>
          </p:cNvSpPr>
          <p:nvPr>
            <p:ph type="title"/>
          </p:nvPr>
        </p:nvSpPr>
        <p:spPr>
          <a:xfrm>
            <a:off x="838200" y="-341363"/>
            <a:ext cx="11353800" cy="1436947"/>
          </a:xfrm>
        </p:spPr>
        <p:txBody>
          <a:bodyPr/>
          <a:lstStyle/>
          <a:p>
            <a:r>
              <a:rPr lang="en-IN" dirty="0"/>
              <a:t>Solution to Dining Philosophers</a:t>
            </a:r>
            <a:endParaRPr lang="en-US" dirty="0"/>
          </a:p>
        </p:txBody>
      </p:sp>
      <p:sp>
        <p:nvSpPr>
          <p:cNvPr id="4" name="Slide Number Placeholder 3">
            <a:extLst>
              <a:ext uri="{FF2B5EF4-FFF2-40B4-BE49-F238E27FC236}">
                <a16:creationId xmlns:a16="http://schemas.microsoft.com/office/drawing/2014/main" id="{DCA03060-EB0F-D241-8547-6CAC8940F619}"/>
              </a:ext>
            </a:extLst>
          </p:cNvPr>
          <p:cNvSpPr>
            <a:spLocks noGrp="1"/>
          </p:cNvSpPr>
          <p:nvPr>
            <p:ph type="sldNum" sz="quarter" idx="12"/>
          </p:nvPr>
        </p:nvSpPr>
        <p:spPr/>
        <p:txBody>
          <a:bodyPr/>
          <a:lstStyle/>
          <a:p>
            <a:fld id="{BB96D72C-4D84-184E-B9E2-1582BC31D495}" type="slidenum">
              <a:rPr lang="en-US" smtClean="0"/>
              <a:t>43</a:t>
            </a:fld>
            <a:endParaRPr lang="en-US" dirty="0"/>
          </a:p>
        </p:txBody>
      </p:sp>
      <p:pic>
        <p:nvPicPr>
          <p:cNvPr id="5" name="droppedImage.tiff" descr="droppedImage.tiff">
            <a:extLst>
              <a:ext uri="{FF2B5EF4-FFF2-40B4-BE49-F238E27FC236}">
                <a16:creationId xmlns:a16="http://schemas.microsoft.com/office/drawing/2014/main" id="{14E73B99-4D3B-1B4A-BD33-C7E383B1F9C4}"/>
              </a:ext>
            </a:extLst>
          </p:cNvPr>
          <p:cNvPicPr>
            <a:picLocks noChangeAspect="1"/>
          </p:cNvPicPr>
          <p:nvPr/>
        </p:nvPicPr>
        <p:blipFill>
          <a:blip r:embed="rId3"/>
          <a:stretch>
            <a:fillRect/>
          </a:stretch>
        </p:blipFill>
        <p:spPr>
          <a:xfrm>
            <a:off x="0" y="558883"/>
            <a:ext cx="6692899" cy="6875380"/>
          </a:xfrm>
          <a:prstGeom prst="rect">
            <a:avLst/>
          </a:prstGeom>
          <a:ln w="12700">
            <a:miter lim="400000"/>
          </a:ln>
        </p:spPr>
      </p:pic>
      <p:pic>
        <p:nvPicPr>
          <p:cNvPr id="6" name="droppedImage.tiff" descr="droppedImage.tiff">
            <a:extLst>
              <a:ext uri="{FF2B5EF4-FFF2-40B4-BE49-F238E27FC236}">
                <a16:creationId xmlns:a16="http://schemas.microsoft.com/office/drawing/2014/main" id="{83982424-8144-3B42-9A77-D71BE98ECC15}"/>
              </a:ext>
            </a:extLst>
          </p:cNvPr>
          <p:cNvPicPr>
            <a:picLocks noChangeAspect="1"/>
          </p:cNvPicPr>
          <p:nvPr/>
        </p:nvPicPr>
        <p:blipFill>
          <a:blip r:embed="rId4"/>
          <a:stretch>
            <a:fillRect/>
          </a:stretch>
        </p:blipFill>
        <p:spPr>
          <a:xfrm>
            <a:off x="6692899" y="1326881"/>
            <a:ext cx="5499101" cy="2325662"/>
          </a:xfrm>
          <a:prstGeom prst="rect">
            <a:avLst/>
          </a:prstGeom>
          <a:ln w="12700">
            <a:miter lim="400000"/>
          </a:ln>
        </p:spPr>
      </p:pic>
      <p:sp>
        <p:nvSpPr>
          <p:cNvPr id="11" name="Rectangle 10">
            <a:extLst>
              <a:ext uri="{FF2B5EF4-FFF2-40B4-BE49-F238E27FC236}">
                <a16:creationId xmlns:a16="http://schemas.microsoft.com/office/drawing/2014/main" id="{3106D9D3-E3B7-0949-8832-5F8D00EF9E43}"/>
              </a:ext>
            </a:extLst>
          </p:cNvPr>
          <p:cNvSpPr/>
          <p:nvPr/>
        </p:nvSpPr>
        <p:spPr>
          <a:xfrm>
            <a:off x="7019626" y="3717131"/>
            <a:ext cx="3503994" cy="1477328"/>
          </a:xfrm>
          <a:prstGeom prst="rect">
            <a:avLst/>
          </a:prstGeom>
        </p:spPr>
        <p:txBody>
          <a:bodyPr wrap="square">
            <a:spAutoFit/>
          </a:bodyPr>
          <a:lstStyle/>
          <a:p>
            <a:r>
              <a:rPr lang="en-IN" dirty="0" err="1"/>
              <a:t>DP.pickup</a:t>
            </a:r>
            <a:r>
              <a:rPr lang="en-IN" dirty="0"/>
              <a:t>(</a:t>
            </a:r>
            <a:r>
              <a:rPr lang="en-IN" dirty="0" err="1"/>
              <a:t>i</a:t>
            </a:r>
            <a:r>
              <a:rPr lang="en-IN" dirty="0"/>
              <a:t>)</a:t>
            </a:r>
          </a:p>
          <a:p>
            <a:r>
              <a:rPr lang="en-IN" dirty="0"/>
              <a:t>…</a:t>
            </a:r>
          </a:p>
          <a:p>
            <a:r>
              <a:rPr lang="en-IN" dirty="0"/>
              <a:t>Eat</a:t>
            </a:r>
          </a:p>
          <a:p>
            <a:r>
              <a:rPr lang="en-IN" dirty="0"/>
              <a:t>….</a:t>
            </a:r>
          </a:p>
          <a:p>
            <a:r>
              <a:rPr lang="en-IN" dirty="0" err="1"/>
              <a:t>DP.putdown</a:t>
            </a:r>
            <a:r>
              <a:rPr lang="en-IN" dirty="0"/>
              <a:t>(</a:t>
            </a:r>
            <a:r>
              <a:rPr lang="en-IN" dirty="0" err="1"/>
              <a:t>i</a:t>
            </a:r>
            <a:r>
              <a:rPr lang="en-IN" dirty="0"/>
              <a:t>)</a:t>
            </a:r>
            <a:endParaRPr lang="en-US" dirty="0"/>
          </a:p>
        </p:txBody>
      </p:sp>
    </p:spTree>
    <p:extLst>
      <p:ext uri="{BB962C8B-B14F-4D97-AF65-F5344CB8AC3E}">
        <p14:creationId xmlns:p14="http://schemas.microsoft.com/office/powerpoint/2010/main" val="897058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E24C-5F11-5145-A5C2-BA340D985EC0}"/>
              </a:ext>
            </a:extLst>
          </p:cNvPr>
          <p:cNvSpPr>
            <a:spLocks noGrp="1"/>
          </p:cNvSpPr>
          <p:nvPr>
            <p:ph type="title"/>
          </p:nvPr>
        </p:nvSpPr>
        <p:spPr>
          <a:xfrm>
            <a:off x="-112295" y="0"/>
            <a:ext cx="12304295" cy="1436947"/>
          </a:xfrm>
        </p:spPr>
        <p:txBody>
          <a:bodyPr/>
          <a:lstStyle/>
          <a:p>
            <a:r>
              <a:rPr lang="en-IN" dirty="0"/>
              <a:t>Solution to Dining Philosophers Using Semaphores</a:t>
            </a:r>
            <a:endParaRPr lang="en-US" dirty="0"/>
          </a:p>
        </p:txBody>
      </p:sp>
      <p:sp>
        <p:nvSpPr>
          <p:cNvPr id="4" name="Slide Number Placeholder 3">
            <a:extLst>
              <a:ext uri="{FF2B5EF4-FFF2-40B4-BE49-F238E27FC236}">
                <a16:creationId xmlns:a16="http://schemas.microsoft.com/office/drawing/2014/main" id="{38608A11-33BE-C248-9998-DA7B7BBB4015}"/>
              </a:ext>
            </a:extLst>
          </p:cNvPr>
          <p:cNvSpPr>
            <a:spLocks noGrp="1"/>
          </p:cNvSpPr>
          <p:nvPr>
            <p:ph type="sldNum" sz="quarter" idx="12"/>
          </p:nvPr>
        </p:nvSpPr>
        <p:spPr/>
        <p:txBody>
          <a:bodyPr/>
          <a:lstStyle/>
          <a:p>
            <a:fld id="{BB96D72C-4D84-184E-B9E2-1582BC31D495}" type="slidenum">
              <a:rPr lang="en-US" smtClean="0"/>
              <a:t>44</a:t>
            </a:fld>
            <a:endParaRPr lang="en-US" dirty="0"/>
          </a:p>
        </p:txBody>
      </p:sp>
      <p:pic>
        <p:nvPicPr>
          <p:cNvPr id="5" name="Screen Shot 2013-09-15 at 9.32.59 PM.png" descr="Screen Shot 2013-09-15 at 9.32.59 PM.png">
            <a:extLst>
              <a:ext uri="{FF2B5EF4-FFF2-40B4-BE49-F238E27FC236}">
                <a16:creationId xmlns:a16="http://schemas.microsoft.com/office/drawing/2014/main" id="{D3D9AB21-99F5-AA43-917F-F3BEE6A403DC}"/>
              </a:ext>
            </a:extLst>
          </p:cNvPr>
          <p:cNvPicPr>
            <a:picLocks noChangeAspect="1"/>
          </p:cNvPicPr>
          <p:nvPr/>
        </p:nvPicPr>
        <p:blipFill>
          <a:blip r:embed="rId3"/>
          <a:stretch>
            <a:fillRect/>
          </a:stretch>
        </p:blipFill>
        <p:spPr>
          <a:xfrm>
            <a:off x="350500" y="1626245"/>
            <a:ext cx="6761904" cy="5043295"/>
          </a:xfrm>
          <a:prstGeom prst="rect">
            <a:avLst/>
          </a:prstGeom>
          <a:ln w="12700">
            <a:miter lim="400000"/>
          </a:ln>
        </p:spPr>
      </p:pic>
      <p:pic>
        <p:nvPicPr>
          <p:cNvPr id="6" name="Screen Shot 2013-09-15 at 9.33.21 PM.png" descr="Screen Shot 2013-09-15 at 9.33.21 PM.png">
            <a:extLst>
              <a:ext uri="{FF2B5EF4-FFF2-40B4-BE49-F238E27FC236}">
                <a16:creationId xmlns:a16="http://schemas.microsoft.com/office/drawing/2014/main" id="{97F9579E-6329-B243-8AFC-CEBB64370BB1}"/>
              </a:ext>
            </a:extLst>
          </p:cNvPr>
          <p:cNvPicPr>
            <a:picLocks noChangeAspect="1"/>
          </p:cNvPicPr>
          <p:nvPr/>
        </p:nvPicPr>
        <p:blipFill>
          <a:blip r:embed="rId4"/>
          <a:stretch>
            <a:fillRect/>
          </a:stretch>
        </p:blipFill>
        <p:spPr>
          <a:xfrm>
            <a:off x="7112404" y="1626245"/>
            <a:ext cx="4994895" cy="1819846"/>
          </a:xfrm>
          <a:prstGeom prst="rect">
            <a:avLst/>
          </a:prstGeom>
          <a:ln w="12700">
            <a:miter lim="400000"/>
          </a:ln>
        </p:spPr>
      </p:pic>
      <p:pic>
        <p:nvPicPr>
          <p:cNvPr id="7" name="Screen Shot 2013-09-15 at 9.33.31 PM.png" descr="Screen Shot 2013-09-15 at 9.33.31 PM.png">
            <a:extLst>
              <a:ext uri="{FF2B5EF4-FFF2-40B4-BE49-F238E27FC236}">
                <a16:creationId xmlns:a16="http://schemas.microsoft.com/office/drawing/2014/main" id="{7CF33E70-4D0F-E947-9372-F9177FA5510E}"/>
              </a:ext>
            </a:extLst>
          </p:cNvPr>
          <p:cNvPicPr>
            <a:picLocks noChangeAspect="1"/>
          </p:cNvPicPr>
          <p:nvPr/>
        </p:nvPicPr>
        <p:blipFill>
          <a:blip r:embed="rId5"/>
          <a:stretch>
            <a:fillRect/>
          </a:stretch>
        </p:blipFill>
        <p:spPr>
          <a:xfrm>
            <a:off x="7112404" y="4147892"/>
            <a:ext cx="5217537" cy="2121104"/>
          </a:xfrm>
          <a:prstGeom prst="rect">
            <a:avLst/>
          </a:prstGeom>
          <a:ln w="12700">
            <a:miter lim="400000"/>
          </a:ln>
        </p:spPr>
      </p:pic>
    </p:spTree>
    <p:extLst>
      <p:ext uri="{BB962C8B-B14F-4D97-AF65-F5344CB8AC3E}">
        <p14:creationId xmlns:p14="http://schemas.microsoft.com/office/powerpoint/2010/main" val="126902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0982" y="822841"/>
            <a:ext cx="4125595" cy="622222"/>
          </a:xfrm>
          <a:prstGeom prst="rect">
            <a:avLst/>
          </a:prstGeom>
        </p:spPr>
        <p:txBody>
          <a:bodyPr vert="horz" wrap="square" lIns="0" tIns="12700" rIns="0" bIns="0" rtlCol="0" anchor="ctr">
            <a:spAutoFit/>
          </a:bodyPr>
          <a:lstStyle/>
          <a:p>
            <a:r>
              <a:rPr dirty="0">
                <a:solidFill>
                  <a:srgbClr val="0000CC"/>
                </a:solidFill>
                <a:latin typeface="Arial MT"/>
              </a:rPr>
              <a:t>Race Conditions</a:t>
            </a:r>
          </a:p>
        </p:txBody>
      </p:sp>
      <p:sp>
        <p:nvSpPr>
          <p:cNvPr id="8" name="object 8"/>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5</a:t>
            </a:fld>
            <a:endParaRPr dirty="0"/>
          </a:p>
        </p:txBody>
      </p:sp>
      <p:sp>
        <p:nvSpPr>
          <p:cNvPr id="3" name="object 3"/>
          <p:cNvSpPr txBox="1"/>
          <p:nvPr/>
        </p:nvSpPr>
        <p:spPr>
          <a:xfrm>
            <a:off x="2059943" y="1906110"/>
            <a:ext cx="132715" cy="382156"/>
          </a:xfrm>
          <a:prstGeom prst="rect">
            <a:avLst/>
          </a:prstGeom>
        </p:spPr>
        <p:txBody>
          <a:bodyPr vert="horz" wrap="square" lIns="0" tIns="12700" rIns="0" bIns="0" rtlCol="0">
            <a:spAutoFit/>
          </a:bodyPr>
          <a:lstStyle/>
          <a:p>
            <a:pPr marL="12701">
              <a:spcBef>
                <a:spcPts val="100"/>
              </a:spcBef>
            </a:pPr>
            <a:r>
              <a:rPr sz="2400" dirty="0">
                <a:solidFill>
                  <a:srgbClr val="0000CC"/>
                </a:solidFill>
                <a:latin typeface="Arial MT"/>
                <a:cs typeface="Arial MT"/>
              </a:rPr>
              <a:t>•</a:t>
            </a:r>
            <a:endParaRPr sz="2400">
              <a:latin typeface="Arial MT"/>
              <a:cs typeface="Arial MT"/>
            </a:endParaRPr>
          </a:p>
        </p:txBody>
      </p:sp>
      <p:sp>
        <p:nvSpPr>
          <p:cNvPr id="4" name="object 4"/>
          <p:cNvSpPr txBox="1"/>
          <p:nvPr/>
        </p:nvSpPr>
        <p:spPr>
          <a:xfrm>
            <a:off x="2402841" y="1843376"/>
            <a:ext cx="7577455" cy="2885534"/>
          </a:xfrm>
          <a:prstGeom prst="rect">
            <a:avLst/>
          </a:prstGeom>
        </p:spPr>
        <p:txBody>
          <a:bodyPr vert="horz" wrap="square" lIns="0" tIns="92075" rIns="0" bIns="0" rtlCol="0">
            <a:spAutoFit/>
          </a:bodyPr>
          <a:lstStyle/>
          <a:p>
            <a:pPr marL="12701">
              <a:spcBef>
                <a:spcPts val="725"/>
              </a:spcBef>
            </a:pPr>
            <a:r>
              <a:rPr sz="2400" spc="-5" dirty="0">
                <a:solidFill>
                  <a:srgbClr val="0000CC"/>
                </a:solidFill>
                <a:latin typeface="Arial MT"/>
                <a:cs typeface="Arial MT"/>
              </a:rPr>
              <a:t>Race</a:t>
            </a:r>
            <a:r>
              <a:rPr sz="2400" spc="-50" dirty="0">
                <a:solidFill>
                  <a:srgbClr val="0000CC"/>
                </a:solidFill>
                <a:latin typeface="Arial MT"/>
                <a:cs typeface="Arial MT"/>
              </a:rPr>
              <a:t> </a:t>
            </a:r>
            <a:r>
              <a:rPr sz="2400" spc="-5" dirty="0">
                <a:solidFill>
                  <a:srgbClr val="0000CC"/>
                </a:solidFill>
                <a:latin typeface="Arial MT"/>
                <a:cs typeface="Arial MT"/>
              </a:rPr>
              <a:t>conditions</a:t>
            </a:r>
            <a:endParaRPr sz="2400" dirty="0">
              <a:latin typeface="Arial MT"/>
              <a:cs typeface="Arial MT"/>
            </a:endParaRPr>
          </a:p>
          <a:p>
            <a:pPr marL="412779" marR="5080" indent="-285770">
              <a:lnSpc>
                <a:spcPct val="100800"/>
              </a:lnSpc>
              <a:spcBef>
                <a:spcPts val="501"/>
              </a:spcBef>
              <a:buChar char="–"/>
              <a:tabLst>
                <a:tab pos="412144" algn="l"/>
                <a:tab pos="412779" algn="l"/>
              </a:tabLst>
            </a:pPr>
            <a:r>
              <a:rPr sz="2000" dirty="0">
                <a:latin typeface="Arial MT"/>
              </a:rPr>
              <a:t>A situation where several processes access and manipulate the  same data</a:t>
            </a:r>
            <a:r>
              <a:rPr sz="2000" dirty="0">
                <a:solidFill>
                  <a:srgbClr val="FF0000"/>
                </a:solidFill>
                <a:latin typeface="Arial MT"/>
              </a:rPr>
              <a:t> (critical section)</a:t>
            </a:r>
          </a:p>
          <a:p>
            <a:pPr marL="412779" marR="358800" indent="-285770">
              <a:lnSpc>
                <a:spcPct val="100800"/>
              </a:lnSpc>
              <a:spcBef>
                <a:spcPts val="490"/>
              </a:spcBef>
              <a:buChar char="–"/>
              <a:tabLst>
                <a:tab pos="412144" algn="l"/>
                <a:tab pos="412779" algn="l"/>
              </a:tabLst>
            </a:pPr>
            <a:r>
              <a:rPr sz="2000" dirty="0">
                <a:latin typeface="Arial MT"/>
              </a:rPr>
              <a:t>The outcome depends on the order in which the access take  place</a:t>
            </a:r>
          </a:p>
          <a:p>
            <a:pPr marL="412779" indent="-285770">
              <a:spcBef>
                <a:spcPts val="520"/>
              </a:spcBef>
              <a:buChar char="–"/>
              <a:tabLst>
                <a:tab pos="412144" algn="l"/>
                <a:tab pos="412779" algn="l"/>
              </a:tabLst>
            </a:pPr>
            <a:r>
              <a:rPr sz="2000" dirty="0">
                <a:latin typeface="Arial MT"/>
              </a:rPr>
              <a:t>Prevent race conditions by synchronization</a:t>
            </a:r>
          </a:p>
          <a:p>
            <a:pPr marL="812857" lvl="1" indent="-228616">
              <a:spcBef>
                <a:spcPts val="459"/>
              </a:spcBef>
              <a:buChar char="•"/>
              <a:tabLst>
                <a:tab pos="812222" algn="l"/>
                <a:tab pos="812857" algn="l"/>
              </a:tabLst>
            </a:pPr>
            <a:r>
              <a:rPr sz="2000" dirty="0">
                <a:latin typeface="Arial MT"/>
              </a:rPr>
              <a:t>Ensure only one process at a time manipulates the critical data</a:t>
            </a:r>
          </a:p>
        </p:txBody>
      </p:sp>
      <p:graphicFrame>
        <p:nvGraphicFramePr>
          <p:cNvPr id="5" name="object 5"/>
          <p:cNvGraphicFramePr>
            <a:graphicFrameLocks noGrp="1"/>
          </p:cNvGraphicFramePr>
          <p:nvPr/>
        </p:nvGraphicFramePr>
        <p:xfrm>
          <a:off x="5168841" y="4693534"/>
          <a:ext cx="1905000" cy="1739900"/>
        </p:xfrm>
        <a:graphic>
          <a:graphicData uri="http://schemas.openxmlformats.org/drawingml/2006/table">
            <a:tbl>
              <a:tblPr firstRow="1" bandRow="1">
                <a:tableStyleId>{2D5ABB26-0587-4C30-8999-92F81FD0307C}</a:tableStyleId>
              </a:tblPr>
              <a:tblGrid>
                <a:gridCol w="152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tblGrid>
              <a:tr h="857250">
                <a:tc>
                  <a:txBody>
                    <a:bodyPr/>
                    <a:lstStyle/>
                    <a:p>
                      <a:pPr>
                        <a:lnSpc>
                          <a:spcPct val="100000"/>
                        </a:lnSpc>
                      </a:pPr>
                      <a:endParaRPr sz="2000">
                        <a:latin typeface="Times New Roman"/>
                        <a:cs typeface="Times New Roman"/>
                      </a:endParaRPr>
                    </a:p>
                  </a:txBody>
                  <a:tcPr marL="0" marR="0" marT="0" marB="0">
                    <a:lnR w="28575">
                      <a:solidFill>
                        <a:srgbClr val="006FBF"/>
                      </a:solidFill>
                      <a:prstDash val="solid"/>
                    </a:lnR>
                    <a:lnB w="28575">
                      <a:solidFill>
                        <a:srgbClr val="88A3A6"/>
                      </a:solidFill>
                      <a:prstDash val="solid"/>
                    </a:lnB>
                  </a:tcPr>
                </a:tc>
                <a:tc>
                  <a:txBody>
                    <a:bodyPr/>
                    <a:lstStyle/>
                    <a:p>
                      <a:pPr marL="90170">
                        <a:lnSpc>
                          <a:spcPct val="100000"/>
                        </a:lnSpc>
                        <a:spcBef>
                          <a:spcPts val="370"/>
                        </a:spcBef>
                      </a:pPr>
                      <a:r>
                        <a:rPr sz="1800" dirty="0">
                          <a:latin typeface="Arial MT"/>
                          <a:cs typeface="Arial MT"/>
                        </a:rPr>
                        <a:t>{</a:t>
                      </a:r>
                      <a:endParaRPr sz="1800">
                        <a:latin typeface="Arial MT"/>
                        <a:cs typeface="Arial MT"/>
                      </a:endParaRPr>
                    </a:p>
                    <a:p>
                      <a:pPr marL="281305">
                        <a:lnSpc>
                          <a:spcPct val="100000"/>
                        </a:lnSpc>
                      </a:pPr>
                      <a:r>
                        <a:rPr sz="1800" dirty="0">
                          <a:latin typeface="Arial MT"/>
                          <a:cs typeface="Arial MT"/>
                        </a:rPr>
                        <a:t>*</a:t>
                      </a:r>
                      <a:endParaRPr sz="1800">
                        <a:latin typeface="Arial MT"/>
                        <a:cs typeface="Arial MT"/>
                      </a:endParaRPr>
                    </a:p>
                    <a:p>
                      <a:pPr marL="281305">
                        <a:lnSpc>
                          <a:spcPts val="1960"/>
                        </a:lnSpc>
                      </a:pPr>
                      <a:r>
                        <a:rPr sz="1800" dirty="0">
                          <a:latin typeface="Arial MT"/>
                          <a:cs typeface="Arial MT"/>
                        </a:rPr>
                        <a:t>*</a:t>
                      </a:r>
                      <a:endParaRPr sz="1800">
                        <a:latin typeface="Arial MT"/>
                        <a:cs typeface="Arial MT"/>
                      </a:endParaRPr>
                    </a:p>
                  </a:txBody>
                  <a:tcPr marL="0" marR="0" marT="46990" marB="0">
                    <a:lnL w="28575">
                      <a:solidFill>
                        <a:srgbClr val="006FBF"/>
                      </a:solidFill>
                      <a:prstDash val="solid"/>
                    </a:lnL>
                    <a:lnR w="28575">
                      <a:solidFill>
                        <a:srgbClr val="006FBF"/>
                      </a:solidFill>
                      <a:prstDash val="solid"/>
                    </a:lnR>
                    <a:lnT w="28575">
                      <a:solidFill>
                        <a:srgbClr val="006FBF"/>
                      </a:solidFill>
                      <a:prstDash val="solid"/>
                    </a:lnT>
                    <a:lnB w="28575">
                      <a:solidFill>
                        <a:srgbClr val="88A3A6"/>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6FBF"/>
                      </a:solidFill>
                      <a:prstDash val="solid"/>
                    </a:lnL>
                    <a:lnB w="28575">
                      <a:solidFill>
                        <a:srgbClr val="88A3A6"/>
                      </a:solidFill>
                      <a:prstDash val="solid"/>
                    </a:lnB>
                  </a:tcPr>
                </a:tc>
                <a:extLst>
                  <a:ext uri="{0D108BD9-81ED-4DB2-BD59-A6C34878D82A}">
                    <a16:rowId xmlns:a16="http://schemas.microsoft.com/office/drawing/2014/main" val="10000"/>
                  </a:ext>
                </a:extLst>
              </a:tr>
              <a:tr h="304800">
                <a:tc>
                  <a:txBody>
                    <a:bodyPr/>
                    <a:lstStyle/>
                    <a:p>
                      <a:pPr>
                        <a:lnSpc>
                          <a:spcPct val="100000"/>
                        </a:lnSpc>
                      </a:pPr>
                      <a:endParaRPr sz="1900">
                        <a:latin typeface="Times New Roman"/>
                        <a:cs typeface="Times New Roman"/>
                      </a:endParaRPr>
                    </a:p>
                  </a:txBody>
                  <a:tcPr marL="0" marR="0" marT="0" marB="0">
                    <a:lnL w="28575">
                      <a:solidFill>
                        <a:srgbClr val="88A3A6"/>
                      </a:solidFill>
                      <a:prstDash val="solid"/>
                    </a:lnL>
                    <a:lnR w="28575">
                      <a:solidFill>
                        <a:srgbClr val="006FBF"/>
                      </a:solidFill>
                      <a:prstDash val="solid"/>
                    </a:lnR>
                    <a:lnT w="28575">
                      <a:solidFill>
                        <a:srgbClr val="88A3A6"/>
                      </a:solidFill>
                      <a:prstDash val="solid"/>
                    </a:lnT>
                    <a:lnB w="28575">
                      <a:solidFill>
                        <a:srgbClr val="88A3A6"/>
                      </a:solidFill>
                      <a:prstDash val="solid"/>
                    </a:lnB>
                  </a:tcPr>
                </a:tc>
                <a:tc>
                  <a:txBody>
                    <a:bodyPr/>
                    <a:lstStyle/>
                    <a:p>
                      <a:pPr marL="90170">
                        <a:lnSpc>
                          <a:spcPct val="100000"/>
                        </a:lnSpc>
                        <a:spcBef>
                          <a:spcPts val="100"/>
                        </a:spcBef>
                      </a:pPr>
                      <a:r>
                        <a:rPr sz="1800" spc="-5" dirty="0">
                          <a:solidFill>
                            <a:srgbClr val="FF0000"/>
                          </a:solidFill>
                          <a:latin typeface="Arial MT"/>
                          <a:cs typeface="Arial MT"/>
                        </a:rPr>
                        <a:t>counter++</a:t>
                      </a:r>
                      <a:endParaRPr sz="1800">
                        <a:latin typeface="Arial MT"/>
                        <a:cs typeface="Arial MT"/>
                      </a:endParaRPr>
                    </a:p>
                  </a:txBody>
                  <a:tcPr marL="0" marR="0" marT="12700" marB="0">
                    <a:lnL w="28575">
                      <a:solidFill>
                        <a:srgbClr val="006FBF"/>
                      </a:solidFill>
                      <a:prstDash val="solid"/>
                    </a:lnL>
                    <a:lnR w="28575">
                      <a:solidFill>
                        <a:srgbClr val="006FBF"/>
                      </a:solidFill>
                      <a:prstDash val="solid"/>
                    </a:lnR>
                    <a:lnT w="28575">
                      <a:solidFill>
                        <a:srgbClr val="88A3A6"/>
                      </a:solidFill>
                      <a:prstDash val="solid"/>
                    </a:lnT>
                    <a:lnB w="28575">
                      <a:solidFill>
                        <a:srgbClr val="88A3A6"/>
                      </a:solidFill>
                      <a:prstDash val="solid"/>
                    </a:lnB>
                  </a:tcPr>
                </a:tc>
                <a:tc>
                  <a:txBody>
                    <a:bodyPr/>
                    <a:lstStyle/>
                    <a:p>
                      <a:pPr>
                        <a:lnSpc>
                          <a:spcPct val="100000"/>
                        </a:lnSpc>
                      </a:pPr>
                      <a:endParaRPr sz="1900">
                        <a:latin typeface="Times New Roman"/>
                        <a:cs typeface="Times New Roman"/>
                      </a:endParaRPr>
                    </a:p>
                  </a:txBody>
                  <a:tcPr marL="0" marR="0" marT="0" marB="0">
                    <a:lnL w="28575">
                      <a:solidFill>
                        <a:srgbClr val="006FBF"/>
                      </a:solidFill>
                      <a:prstDash val="solid"/>
                    </a:lnL>
                    <a:lnR w="28575">
                      <a:solidFill>
                        <a:srgbClr val="88A3A6"/>
                      </a:solidFill>
                      <a:prstDash val="solid"/>
                    </a:lnR>
                    <a:lnT w="28575">
                      <a:solidFill>
                        <a:srgbClr val="88A3A6"/>
                      </a:solidFill>
                      <a:prstDash val="solid"/>
                    </a:lnT>
                    <a:lnB w="28575">
                      <a:solidFill>
                        <a:srgbClr val="88A3A6"/>
                      </a:solidFill>
                      <a:prstDash val="solid"/>
                    </a:lnB>
                  </a:tcPr>
                </a:tc>
                <a:extLst>
                  <a:ext uri="{0D108BD9-81ED-4DB2-BD59-A6C34878D82A}">
                    <a16:rowId xmlns:a16="http://schemas.microsoft.com/office/drawing/2014/main" val="10001"/>
                  </a:ext>
                </a:extLst>
              </a:tr>
              <a:tr h="577850">
                <a:tc>
                  <a:txBody>
                    <a:bodyPr/>
                    <a:lstStyle/>
                    <a:p>
                      <a:pPr>
                        <a:lnSpc>
                          <a:spcPct val="100000"/>
                        </a:lnSpc>
                      </a:pPr>
                      <a:endParaRPr sz="2000">
                        <a:latin typeface="Times New Roman"/>
                        <a:cs typeface="Times New Roman"/>
                      </a:endParaRPr>
                    </a:p>
                  </a:txBody>
                  <a:tcPr marL="0" marR="0" marT="0" marB="0">
                    <a:lnR w="28575">
                      <a:solidFill>
                        <a:srgbClr val="006FBF"/>
                      </a:solidFill>
                      <a:prstDash val="solid"/>
                    </a:lnR>
                    <a:lnT w="28575">
                      <a:solidFill>
                        <a:srgbClr val="88A3A6"/>
                      </a:solidFill>
                      <a:prstDash val="solid"/>
                    </a:lnT>
                  </a:tcPr>
                </a:tc>
                <a:tc>
                  <a:txBody>
                    <a:bodyPr/>
                    <a:lstStyle/>
                    <a:p>
                      <a:pPr marL="281305">
                        <a:lnSpc>
                          <a:spcPts val="2020"/>
                        </a:lnSpc>
                      </a:pPr>
                      <a:r>
                        <a:rPr sz="1800" dirty="0">
                          <a:latin typeface="Arial MT"/>
                          <a:cs typeface="Arial MT"/>
                        </a:rPr>
                        <a:t>*</a:t>
                      </a:r>
                      <a:endParaRPr sz="1800">
                        <a:latin typeface="Arial MT"/>
                        <a:cs typeface="Arial MT"/>
                      </a:endParaRPr>
                    </a:p>
                    <a:p>
                      <a:pPr marL="90170">
                        <a:lnSpc>
                          <a:spcPct val="100000"/>
                        </a:lnSpc>
                      </a:pPr>
                      <a:r>
                        <a:rPr sz="1800" dirty="0">
                          <a:latin typeface="Arial MT"/>
                          <a:cs typeface="Arial MT"/>
                        </a:rPr>
                        <a:t>}</a:t>
                      </a:r>
                      <a:endParaRPr sz="1800">
                        <a:latin typeface="Arial MT"/>
                        <a:cs typeface="Arial MT"/>
                      </a:endParaRPr>
                    </a:p>
                  </a:txBody>
                  <a:tcPr marL="0" marR="0" marT="0" marB="0">
                    <a:lnL w="28575">
                      <a:solidFill>
                        <a:srgbClr val="006FBF"/>
                      </a:solidFill>
                      <a:prstDash val="solid"/>
                    </a:lnL>
                    <a:lnR w="28575">
                      <a:solidFill>
                        <a:srgbClr val="006FBF"/>
                      </a:solidFill>
                      <a:prstDash val="solid"/>
                    </a:lnR>
                    <a:lnT w="28575">
                      <a:solidFill>
                        <a:srgbClr val="88A3A6"/>
                      </a:solidFill>
                      <a:prstDash val="solid"/>
                    </a:lnT>
                    <a:lnB w="28575">
                      <a:solidFill>
                        <a:srgbClr val="006FBF"/>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6FBF"/>
                      </a:solidFill>
                      <a:prstDash val="solid"/>
                    </a:lnL>
                    <a:lnT w="28575">
                      <a:solidFill>
                        <a:srgbClr val="88A3A6"/>
                      </a:solidFill>
                      <a:prstDash val="solid"/>
                    </a:lnT>
                  </a:tcPr>
                </a:tc>
                <a:extLst>
                  <a:ext uri="{0D108BD9-81ED-4DB2-BD59-A6C34878D82A}">
                    <a16:rowId xmlns:a16="http://schemas.microsoft.com/office/drawing/2014/main" val="10002"/>
                  </a:ext>
                </a:extLst>
              </a:tr>
            </a:tbl>
          </a:graphicData>
        </a:graphic>
      </p:graphicFrame>
      <p:sp>
        <p:nvSpPr>
          <p:cNvPr id="6" name="object 6"/>
          <p:cNvSpPr/>
          <p:nvPr/>
        </p:nvSpPr>
        <p:spPr>
          <a:xfrm>
            <a:off x="5181600" y="5564981"/>
            <a:ext cx="1905000" cy="304800"/>
          </a:xfrm>
          <a:custGeom>
            <a:avLst/>
            <a:gdLst/>
            <a:ahLst/>
            <a:cxnLst/>
            <a:rect l="l" t="t" r="r" b="b"/>
            <a:pathLst>
              <a:path w="1905000" h="304800">
                <a:moveTo>
                  <a:pt x="1905000" y="0"/>
                </a:moveTo>
                <a:lnTo>
                  <a:pt x="0" y="0"/>
                </a:lnTo>
                <a:lnTo>
                  <a:pt x="0" y="304800"/>
                </a:lnTo>
                <a:lnTo>
                  <a:pt x="952500" y="304800"/>
                </a:lnTo>
                <a:lnTo>
                  <a:pt x="1905000" y="304800"/>
                </a:lnTo>
                <a:lnTo>
                  <a:pt x="1905000" y="0"/>
                </a:lnTo>
                <a:close/>
              </a:path>
            </a:pathLst>
          </a:custGeom>
          <a:solidFill>
            <a:srgbClr val="BADFE2">
              <a:alpha val="50000"/>
            </a:srgbClr>
          </a:solidFill>
        </p:spPr>
        <p:txBody>
          <a:bodyPr wrap="square" lIns="0" tIns="0" rIns="0" bIns="0" rtlCol="0"/>
          <a:lstStyle/>
          <a:p>
            <a:endParaRPr/>
          </a:p>
        </p:txBody>
      </p:sp>
      <p:sp>
        <p:nvSpPr>
          <p:cNvPr id="7" name="object 7"/>
          <p:cNvSpPr txBox="1"/>
          <p:nvPr/>
        </p:nvSpPr>
        <p:spPr>
          <a:xfrm>
            <a:off x="7131053" y="5548472"/>
            <a:ext cx="2663825" cy="1405641"/>
          </a:xfrm>
          <a:prstGeom prst="rect">
            <a:avLst/>
          </a:prstGeom>
        </p:spPr>
        <p:txBody>
          <a:bodyPr vert="horz" wrap="square" lIns="0" tIns="12700" rIns="0" bIns="0" rtlCol="0">
            <a:spAutoFit/>
          </a:bodyPr>
          <a:lstStyle/>
          <a:p>
            <a:pPr marL="12701">
              <a:spcBef>
                <a:spcPts val="100"/>
              </a:spcBef>
            </a:pPr>
            <a:r>
              <a:rPr spc="-5" dirty="0">
                <a:latin typeface="Arial MT"/>
                <a:cs typeface="Arial MT"/>
              </a:rPr>
              <a:t>critical</a:t>
            </a:r>
            <a:r>
              <a:rPr spc="-40" dirty="0">
                <a:latin typeface="Arial MT"/>
                <a:cs typeface="Arial MT"/>
              </a:rPr>
              <a:t> </a:t>
            </a:r>
            <a:r>
              <a:rPr spc="-5" dirty="0">
                <a:latin typeface="Arial MT"/>
                <a:cs typeface="Arial MT"/>
              </a:rPr>
              <a:t>section</a:t>
            </a:r>
            <a:endParaRPr dirty="0">
              <a:latin typeface="Arial MT"/>
              <a:cs typeface="Arial MT"/>
            </a:endParaRPr>
          </a:p>
          <a:p>
            <a:pPr>
              <a:spcBef>
                <a:spcPts val="30"/>
              </a:spcBef>
            </a:pPr>
            <a:endParaRPr sz="1851" dirty="0">
              <a:latin typeface="Arial MT"/>
              <a:cs typeface="Arial MT"/>
            </a:endParaRPr>
          </a:p>
          <a:p>
            <a:pPr marL="12701" marR="5080"/>
            <a:r>
              <a:rPr i="1" spc="-5" dirty="0">
                <a:latin typeface="Arial"/>
                <a:cs typeface="Arial"/>
              </a:rPr>
              <a:t>No</a:t>
            </a:r>
            <a:r>
              <a:rPr i="1" spc="70" dirty="0">
                <a:latin typeface="Arial"/>
                <a:cs typeface="Arial"/>
              </a:rPr>
              <a:t> </a:t>
            </a:r>
            <a:r>
              <a:rPr i="1" spc="-10" dirty="0">
                <a:latin typeface="Arial"/>
                <a:cs typeface="Arial"/>
              </a:rPr>
              <a:t>more</a:t>
            </a:r>
            <a:r>
              <a:rPr i="1" spc="85" dirty="0">
                <a:latin typeface="Arial"/>
                <a:cs typeface="Arial"/>
              </a:rPr>
              <a:t> </a:t>
            </a:r>
            <a:r>
              <a:rPr i="1" spc="-10" dirty="0">
                <a:latin typeface="Arial"/>
                <a:cs typeface="Arial"/>
              </a:rPr>
              <a:t>than</a:t>
            </a:r>
            <a:r>
              <a:rPr i="1" spc="70" dirty="0">
                <a:latin typeface="Arial"/>
                <a:cs typeface="Arial"/>
              </a:rPr>
              <a:t> </a:t>
            </a:r>
            <a:r>
              <a:rPr i="1" spc="-10" dirty="0">
                <a:latin typeface="Arial"/>
                <a:cs typeface="Arial"/>
              </a:rPr>
              <a:t>one </a:t>
            </a:r>
            <a:r>
              <a:rPr i="1" spc="-5" dirty="0">
                <a:latin typeface="Arial"/>
                <a:cs typeface="Arial"/>
              </a:rPr>
              <a:t> process </a:t>
            </a:r>
            <a:r>
              <a:rPr i="1" spc="-10" dirty="0">
                <a:latin typeface="Arial"/>
                <a:cs typeface="Arial"/>
              </a:rPr>
              <a:t>should </a:t>
            </a:r>
            <a:r>
              <a:rPr i="1" spc="-5" dirty="0">
                <a:latin typeface="Arial"/>
                <a:cs typeface="Arial"/>
              </a:rPr>
              <a:t>execute in </a:t>
            </a:r>
            <a:r>
              <a:rPr i="1" spc="-490" dirty="0">
                <a:latin typeface="Arial"/>
                <a:cs typeface="Arial"/>
              </a:rPr>
              <a:t> </a:t>
            </a:r>
            <a:r>
              <a:rPr i="1" spc="-5" dirty="0">
                <a:latin typeface="Arial"/>
                <a:cs typeface="Arial"/>
              </a:rPr>
              <a:t>critical</a:t>
            </a:r>
            <a:r>
              <a:rPr i="1" spc="-15" dirty="0">
                <a:latin typeface="Arial"/>
                <a:cs typeface="Arial"/>
              </a:rPr>
              <a:t> </a:t>
            </a:r>
            <a:r>
              <a:rPr i="1" spc="-5" dirty="0">
                <a:latin typeface="Arial"/>
                <a:cs typeface="Arial"/>
              </a:rPr>
              <a:t>section</a:t>
            </a:r>
            <a:r>
              <a:rPr i="1" spc="-10" dirty="0">
                <a:latin typeface="Arial"/>
                <a:cs typeface="Arial"/>
              </a:rPr>
              <a:t> </a:t>
            </a:r>
            <a:r>
              <a:rPr i="1" spc="-5" dirty="0">
                <a:latin typeface="Arial"/>
                <a:cs typeface="Arial"/>
              </a:rPr>
              <a:t>at</a:t>
            </a:r>
            <a:r>
              <a:rPr i="1" spc="-10" dirty="0">
                <a:latin typeface="Arial"/>
                <a:cs typeface="Arial"/>
              </a:rPr>
              <a:t> </a:t>
            </a:r>
            <a:r>
              <a:rPr i="1" dirty="0">
                <a:latin typeface="Arial"/>
                <a:cs typeface="Arial"/>
              </a:rPr>
              <a:t>a</a:t>
            </a:r>
            <a:r>
              <a:rPr i="1" spc="-15" dirty="0">
                <a:latin typeface="Arial"/>
                <a:cs typeface="Arial"/>
              </a:rPr>
              <a:t> </a:t>
            </a:r>
            <a:r>
              <a:rPr i="1" spc="-5" dirty="0">
                <a:latin typeface="Arial"/>
                <a:cs typeface="Arial"/>
              </a:rPr>
              <a:t>time</a:t>
            </a:r>
            <a:endParaRPr dirty="0">
              <a:latin typeface="Arial"/>
              <a:cs typeface="Arial"/>
            </a:endParaRPr>
          </a:p>
        </p:txBody>
      </p:sp>
      <p:sp>
        <p:nvSpPr>
          <p:cNvPr id="9" name="Rectangle 8">
            <a:extLst>
              <a:ext uri="{FF2B5EF4-FFF2-40B4-BE49-F238E27FC236}">
                <a16:creationId xmlns:a16="http://schemas.microsoft.com/office/drawing/2014/main" id="{C5A9D1B7-30DD-9848-BFD1-FA35AEB8D581}"/>
              </a:ext>
            </a:extLst>
          </p:cNvPr>
          <p:cNvSpPr/>
          <p:nvPr/>
        </p:nvSpPr>
        <p:spPr>
          <a:xfrm>
            <a:off x="88515" y="6686651"/>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09800" y="6078063"/>
            <a:ext cx="533400" cy="792479"/>
          </a:xfrm>
          <a:prstGeom prst="rect">
            <a:avLst/>
          </a:prstGeom>
        </p:spPr>
      </p:pic>
      <p:sp>
        <p:nvSpPr>
          <p:cNvPr id="3" name="object 3"/>
          <p:cNvSpPr txBox="1">
            <a:spLocks noGrp="1"/>
          </p:cNvSpPr>
          <p:nvPr>
            <p:ph type="title"/>
          </p:nvPr>
        </p:nvSpPr>
        <p:spPr>
          <a:xfrm>
            <a:off x="2522222" y="788986"/>
            <a:ext cx="7139305" cy="689932"/>
          </a:xfrm>
          <a:prstGeom prst="rect">
            <a:avLst/>
          </a:prstGeom>
        </p:spPr>
        <p:txBody>
          <a:bodyPr vert="horz" wrap="square" lIns="0" tIns="12700" rIns="0" bIns="0" rtlCol="0" anchor="ctr">
            <a:spAutoFit/>
          </a:bodyPr>
          <a:lstStyle/>
          <a:p>
            <a:pPr marL="12701">
              <a:lnSpc>
                <a:spcPct val="100000"/>
              </a:lnSpc>
              <a:spcBef>
                <a:spcPts val="100"/>
              </a:spcBef>
              <a:tabLst>
                <a:tab pos="4268136" algn="l"/>
              </a:tabLst>
            </a:pPr>
            <a:r>
              <a:rPr spc="-5" dirty="0"/>
              <a:t>Race</a:t>
            </a:r>
            <a:r>
              <a:rPr spc="5" dirty="0"/>
              <a:t> </a:t>
            </a:r>
            <a:r>
              <a:rPr spc="-5" dirty="0"/>
              <a:t>Conditions	in</a:t>
            </a:r>
            <a:r>
              <a:rPr spc="-55" dirty="0"/>
              <a:t> </a:t>
            </a:r>
            <a:r>
              <a:rPr spc="-5" dirty="0"/>
              <a:t>Multicore</a:t>
            </a:r>
          </a:p>
        </p:txBody>
      </p:sp>
      <p:sp>
        <p:nvSpPr>
          <p:cNvPr id="20" name="object 20"/>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6</a:t>
            </a:fld>
            <a:endParaRPr dirty="0"/>
          </a:p>
        </p:txBody>
      </p:sp>
      <p:sp>
        <p:nvSpPr>
          <p:cNvPr id="4" name="object 4"/>
          <p:cNvSpPr txBox="1"/>
          <p:nvPr/>
        </p:nvSpPr>
        <p:spPr>
          <a:xfrm>
            <a:off x="2059942" y="4272122"/>
            <a:ext cx="114935" cy="320601"/>
          </a:xfrm>
          <a:prstGeom prst="rect">
            <a:avLst/>
          </a:prstGeom>
        </p:spPr>
        <p:txBody>
          <a:bodyPr vert="horz" wrap="square" lIns="0" tIns="12700" rIns="0" bIns="0" rtlCol="0">
            <a:spAutoFit/>
          </a:bodyPr>
          <a:lstStyle/>
          <a:p>
            <a:pPr marL="12701">
              <a:spcBef>
                <a:spcPts val="100"/>
              </a:spcBef>
            </a:pPr>
            <a:r>
              <a:rPr sz="2000" dirty="0">
                <a:solidFill>
                  <a:srgbClr val="0000CC"/>
                </a:solidFill>
                <a:latin typeface="Arial MT"/>
                <a:cs typeface="Arial MT"/>
              </a:rPr>
              <a:t>•</a:t>
            </a:r>
            <a:endParaRPr sz="2000">
              <a:latin typeface="Arial MT"/>
              <a:cs typeface="Arial MT"/>
            </a:endParaRPr>
          </a:p>
        </p:txBody>
      </p:sp>
      <p:sp>
        <p:nvSpPr>
          <p:cNvPr id="5" name="object 5"/>
          <p:cNvSpPr txBox="1"/>
          <p:nvPr/>
        </p:nvSpPr>
        <p:spPr>
          <a:xfrm>
            <a:off x="2402839" y="4221183"/>
            <a:ext cx="7416800" cy="1004121"/>
          </a:xfrm>
          <a:prstGeom prst="rect">
            <a:avLst/>
          </a:prstGeom>
        </p:spPr>
        <p:txBody>
          <a:bodyPr vert="horz" wrap="square" lIns="0" tIns="77470" rIns="0" bIns="0" rtlCol="0">
            <a:spAutoFit/>
          </a:bodyPr>
          <a:lstStyle/>
          <a:p>
            <a:pPr marL="12701">
              <a:spcBef>
                <a:spcPts val="610"/>
              </a:spcBef>
            </a:pPr>
            <a:r>
              <a:rPr sz="2000" spc="-10" dirty="0">
                <a:solidFill>
                  <a:srgbClr val="0000CC"/>
                </a:solidFill>
                <a:latin typeface="Arial MT"/>
                <a:cs typeface="Arial MT"/>
              </a:rPr>
              <a:t>Multi</a:t>
            </a:r>
            <a:r>
              <a:rPr sz="2000" spc="-45" dirty="0">
                <a:solidFill>
                  <a:srgbClr val="0000CC"/>
                </a:solidFill>
                <a:latin typeface="Arial MT"/>
                <a:cs typeface="Arial MT"/>
              </a:rPr>
              <a:t> </a:t>
            </a:r>
            <a:r>
              <a:rPr sz="2000" dirty="0">
                <a:solidFill>
                  <a:srgbClr val="0000CC"/>
                </a:solidFill>
                <a:latin typeface="Arial MT"/>
                <a:cs typeface="Arial MT"/>
              </a:rPr>
              <a:t>core</a:t>
            </a:r>
            <a:endParaRPr sz="2000">
              <a:latin typeface="Arial MT"/>
              <a:cs typeface="Arial MT"/>
            </a:endParaRPr>
          </a:p>
          <a:p>
            <a:pPr marL="412779" marR="5080" indent="-285770">
              <a:lnSpc>
                <a:spcPct val="100499"/>
              </a:lnSpc>
              <a:spcBef>
                <a:spcPts val="450"/>
              </a:spcBef>
              <a:tabLst>
                <a:tab pos="412144" algn="l"/>
              </a:tabLst>
            </a:pPr>
            <a:r>
              <a:rPr sz="2700" baseline="3086" dirty="0">
                <a:latin typeface="Arial MT"/>
                <a:cs typeface="Arial MT"/>
              </a:rPr>
              <a:t>–	</a:t>
            </a:r>
            <a:r>
              <a:rPr spc="-10" dirty="0">
                <a:latin typeface="Arial MT"/>
                <a:cs typeface="Arial MT"/>
              </a:rPr>
              <a:t>Program</a:t>
            </a:r>
            <a:r>
              <a:rPr spc="-5" dirty="0">
                <a:latin typeface="Arial MT"/>
                <a:cs typeface="Arial MT"/>
              </a:rPr>
              <a:t> </a:t>
            </a:r>
            <a:r>
              <a:rPr dirty="0">
                <a:latin typeface="Arial MT"/>
                <a:cs typeface="Arial MT"/>
              </a:rPr>
              <a:t>1 </a:t>
            </a:r>
            <a:r>
              <a:rPr spc="-10" dirty="0">
                <a:latin typeface="Arial MT"/>
                <a:cs typeface="Arial MT"/>
              </a:rPr>
              <a:t>and</a:t>
            </a:r>
            <a:r>
              <a:rPr spc="-5" dirty="0">
                <a:latin typeface="Arial MT"/>
                <a:cs typeface="Arial MT"/>
              </a:rPr>
              <a:t> </a:t>
            </a:r>
            <a:r>
              <a:rPr spc="-10" dirty="0">
                <a:latin typeface="Arial MT"/>
                <a:cs typeface="Arial MT"/>
              </a:rPr>
              <a:t>program</a:t>
            </a:r>
            <a:r>
              <a:rPr dirty="0">
                <a:latin typeface="Arial MT"/>
                <a:cs typeface="Arial MT"/>
              </a:rPr>
              <a:t> 2</a:t>
            </a:r>
            <a:r>
              <a:rPr spc="-5" dirty="0">
                <a:latin typeface="Arial MT"/>
                <a:cs typeface="Arial MT"/>
              </a:rPr>
              <a:t> are</a:t>
            </a:r>
            <a:r>
              <a:rPr dirty="0">
                <a:latin typeface="Arial MT"/>
                <a:cs typeface="Arial MT"/>
              </a:rPr>
              <a:t> </a:t>
            </a:r>
            <a:r>
              <a:rPr spc="-10" dirty="0">
                <a:latin typeface="Arial MT"/>
                <a:cs typeface="Arial MT"/>
              </a:rPr>
              <a:t>executing</a:t>
            </a:r>
            <a:r>
              <a:rPr spc="-5" dirty="0">
                <a:latin typeface="Arial MT"/>
                <a:cs typeface="Arial MT"/>
              </a:rPr>
              <a:t> </a:t>
            </a:r>
            <a:r>
              <a:rPr spc="-10" dirty="0">
                <a:latin typeface="Arial MT"/>
                <a:cs typeface="Arial MT"/>
              </a:rPr>
              <a:t>at</a:t>
            </a:r>
            <a:r>
              <a:rPr spc="10" dirty="0">
                <a:latin typeface="Arial MT"/>
                <a:cs typeface="Arial MT"/>
              </a:rPr>
              <a:t> </a:t>
            </a:r>
            <a:r>
              <a:rPr spc="-5" dirty="0">
                <a:latin typeface="Arial MT"/>
                <a:cs typeface="Arial MT"/>
              </a:rPr>
              <a:t>the</a:t>
            </a:r>
            <a:r>
              <a:rPr dirty="0">
                <a:latin typeface="Arial MT"/>
                <a:cs typeface="Arial MT"/>
              </a:rPr>
              <a:t> same</a:t>
            </a:r>
            <a:r>
              <a:rPr spc="-5" dirty="0">
                <a:latin typeface="Arial MT"/>
                <a:cs typeface="Arial MT"/>
              </a:rPr>
              <a:t> time</a:t>
            </a:r>
            <a:r>
              <a:rPr dirty="0">
                <a:latin typeface="Arial MT"/>
                <a:cs typeface="Arial MT"/>
              </a:rPr>
              <a:t> </a:t>
            </a:r>
            <a:r>
              <a:rPr spc="-5" dirty="0">
                <a:latin typeface="Arial MT"/>
                <a:cs typeface="Arial MT"/>
              </a:rPr>
              <a:t>on</a:t>
            </a:r>
            <a:r>
              <a:rPr spc="-15" dirty="0">
                <a:latin typeface="Arial MT"/>
                <a:cs typeface="Arial MT"/>
              </a:rPr>
              <a:t> </a:t>
            </a:r>
            <a:r>
              <a:rPr spc="-10" dirty="0">
                <a:latin typeface="Arial MT"/>
                <a:cs typeface="Arial MT"/>
              </a:rPr>
              <a:t>different </a:t>
            </a:r>
            <a:r>
              <a:rPr spc="-484" dirty="0">
                <a:latin typeface="Arial MT"/>
                <a:cs typeface="Arial MT"/>
              </a:rPr>
              <a:t> </a:t>
            </a:r>
            <a:r>
              <a:rPr spc="-5" dirty="0">
                <a:latin typeface="Arial MT"/>
                <a:cs typeface="Arial MT"/>
              </a:rPr>
              <a:t>cores</a:t>
            </a:r>
            <a:endParaRPr>
              <a:latin typeface="Arial MT"/>
              <a:cs typeface="Arial MT"/>
            </a:endParaRPr>
          </a:p>
        </p:txBody>
      </p:sp>
      <p:sp>
        <p:nvSpPr>
          <p:cNvPr id="6" name="object 6"/>
          <p:cNvSpPr txBox="1"/>
          <p:nvPr/>
        </p:nvSpPr>
        <p:spPr>
          <a:xfrm>
            <a:off x="2362200" y="2269332"/>
            <a:ext cx="1524000" cy="1708160"/>
          </a:xfrm>
          <a:prstGeom prst="rect">
            <a:avLst/>
          </a:prstGeom>
          <a:ln w="28393">
            <a:solidFill>
              <a:srgbClr val="006FBF"/>
            </a:solidFill>
          </a:ln>
        </p:spPr>
        <p:txBody>
          <a:bodyPr vert="horz" wrap="square" lIns="0" tIns="45720" rIns="0" bIns="0" rtlCol="0">
            <a:spAutoFit/>
          </a:bodyPr>
          <a:lstStyle/>
          <a:p>
            <a:pPr marL="89542">
              <a:spcBef>
                <a:spcPts val="360"/>
              </a:spcBef>
            </a:pPr>
            <a:r>
              <a:rPr dirty="0">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marR="398173" indent="191784"/>
            <a:r>
              <a:rPr dirty="0">
                <a:latin typeface="Arial MT"/>
                <a:cs typeface="Arial MT"/>
              </a:rPr>
              <a:t>* </a:t>
            </a:r>
            <a:r>
              <a:rPr spc="5" dirty="0">
                <a:latin typeface="Arial MT"/>
                <a:cs typeface="Arial MT"/>
              </a:rPr>
              <a:t> </a:t>
            </a:r>
            <a:r>
              <a:rPr dirty="0">
                <a:solidFill>
                  <a:srgbClr val="FF0000"/>
                </a:solidFill>
                <a:latin typeface="Arial MT"/>
                <a:cs typeface="Arial MT"/>
              </a:rPr>
              <a:t>c</a:t>
            </a:r>
            <a:r>
              <a:rPr spc="-15" dirty="0">
                <a:solidFill>
                  <a:srgbClr val="FF0000"/>
                </a:solidFill>
                <a:latin typeface="Arial MT"/>
                <a:cs typeface="Arial MT"/>
              </a:rPr>
              <a:t>o</a:t>
            </a:r>
            <a:r>
              <a:rPr spc="-5" dirty="0">
                <a:solidFill>
                  <a:srgbClr val="FF0000"/>
                </a:solidFill>
                <a:latin typeface="Arial MT"/>
                <a:cs typeface="Arial MT"/>
              </a:rPr>
              <a:t>unte</a:t>
            </a:r>
            <a:r>
              <a:rPr spc="-10" dirty="0">
                <a:solidFill>
                  <a:srgbClr val="FF0000"/>
                </a:solidFill>
                <a:latin typeface="Arial MT"/>
                <a:cs typeface="Arial MT"/>
              </a:rPr>
              <a:t>r</a:t>
            </a:r>
            <a:r>
              <a:rPr spc="5" dirty="0">
                <a:solidFill>
                  <a:srgbClr val="FF0000"/>
                </a:solidFill>
                <a:latin typeface="Arial MT"/>
                <a:cs typeface="Arial MT"/>
              </a:rPr>
              <a:t>+</a:t>
            </a:r>
            <a:r>
              <a:rPr dirty="0">
                <a:solidFill>
                  <a:srgbClr val="FF0000"/>
                </a:solidFill>
                <a:latin typeface="Arial MT"/>
                <a:cs typeface="Arial MT"/>
              </a:rPr>
              <a:t>+</a:t>
            </a:r>
            <a:endParaRPr>
              <a:latin typeface="Arial MT"/>
              <a:cs typeface="Arial MT"/>
            </a:endParaRPr>
          </a:p>
          <a:p>
            <a:pPr marL="281960"/>
            <a:r>
              <a:rPr dirty="0">
                <a:latin typeface="Arial MT"/>
                <a:cs typeface="Arial MT"/>
              </a:rPr>
              <a:t>*</a:t>
            </a:r>
            <a:endParaRPr>
              <a:latin typeface="Arial MT"/>
              <a:cs typeface="Arial MT"/>
            </a:endParaRPr>
          </a:p>
          <a:p>
            <a:pPr marL="89542"/>
            <a:r>
              <a:rPr dirty="0">
                <a:latin typeface="Arial MT"/>
                <a:cs typeface="Arial MT"/>
              </a:rPr>
              <a:t>}</a:t>
            </a:r>
            <a:endParaRPr>
              <a:latin typeface="Arial MT"/>
              <a:cs typeface="Arial MT"/>
            </a:endParaRPr>
          </a:p>
        </p:txBody>
      </p:sp>
      <p:sp>
        <p:nvSpPr>
          <p:cNvPr id="7" name="object 7"/>
          <p:cNvSpPr txBox="1"/>
          <p:nvPr/>
        </p:nvSpPr>
        <p:spPr>
          <a:xfrm>
            <a:off x="8077200" y="2345531"/>
            <a:ext cx="1524000" cy="1709442"/>
          </a:xfrm>
          <a:prstGeom prst="rect">
            <a:avLst/>
          </a:prstGeom>
          <a:ln w="28393">
            <a:solidFill>
              <a:srgbClr val="00AF4F"/>
            </a:solidFill>
          </a:ln>
        </p:spPr>
        <p:txBody>
          <a:bodyPr vert="horz" wrap="square" lIns="0" tIns="46990" rIns="0" bIns="0" rtlCol="0">
            <a:spAutoFit/>
          </a:bodyPr>
          <a:lstStyle/>
          <a:p>
            <a:pPr marL="90177">
              <a:spcBef>
                <a:spcPts val="370"/>
              </a:spcBef>
            </a:pPr>
            <a:r>
              <a:rPr dirty="0">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marR="512481" indent="128279"/>
            <a:r>
              <a:rPr dirty="0">
                <a:latin typeface="Arial MT"/>
                <a:cs typeface="Arial MT"/>
              </a:rPr>
              <a:t>* </a:t>
            </a:r>
            <a:r>
              <a:rPr spc="5" dirty="0">
                <a:latin typeface="Arial MT"/>
                <a:cs typeface="Arial MT"/>
              </a:rPr>
              <a:t> </a:t>
            </a:r>
            <a:r>
              <a:rPr dirty="0">
                <a:solidFill>
                  <a:srgbClr val="FF0000"/>
                </a:solidFill>
                <a:latin typeface="Arial MT"/>
                <a:cs typeface="Arial MT"/>
              </a:rPr>
              <a:t>c</a:t>
            </a:r>
            <a:r>
              <a:rPr spc="-15" dirty="0">
                <a:solidFill>
                  <a:srgbClr val="FF0000"/>
                </a:solidFill>
                <a:latin typeface="Arial MT"/>
                <a:cs typeface="Arial MT"/>
              </a:rPr>
              <a:t>o</a:t>
            </a:r>
            <a:r>
              <a:rPr spc="-5" dirty="0">
                <a:solidFill>
                  <a:srgbClr val="FF0000"/>
                </a:solidFill>
                <a:latin typeface="Arial MT"/>
                <a:cs typeface="Arial MT"/>
              </a:rPr>
              <a:t>unte</a:t>
            </a:r>
            <a:r>
              <a:rPr spc="-10" dirty="0">
                <a:solidFill>
                  <a:srgbClr val="FF0000"/>
                </a:solidFill>
                <a:latin typeface="Arial MT"/>
                <a:cs typeface="Arial MT"/>
              </a:rPr>
              <a:t>r</a:t>
            </a:r>
            <a:r>
              <a:rPr spc="5" dirty="0">
                <a:solidFill>
                  <a:srgbClr val="FF0000"/>
                </a:solidFill>
                <a:latin typeface="Arial MT"/>
                <a:cs typeface="Arial MT"/>
              </a:rPr>
              <a:t>-</a:t>
            </a:r>
            <a:r>
              <a:rPr dirty="0">
                <a:solidFill>
                  <a:srgbClr val="FF0000"/>
                </a:solidFill>
                <a:latin typeface="Arial MT"/>
                <a:cs typeface="Arial MT"/>
              </a:rPr>
              <a:t>-</a:t>
            </a:r>
            <a:endParaRPr>
              <a:latin typeface="Arial MT"/>
              <a:cs typeface="Arial MT"/>
            </a:endParaRPr>
          </a:p>
          <a:p>
            <a:pPr marL="218456"/>
            <a:r>
              <a:rPr dirty="0">
                <a:latin typeface="Arial MT"/>
                <a:cs typeface="Arial MT"/>
              </a:rPr>
              <a:t>*</a:t>
            </a:r>
            <a:endParaRPr>
              <a:latin typeface="Arial MT"/>
              <a:cs typeface="Arial MT"/>
            </a:endParaRPr>
          </a:p>
          <a:p>
            <a:pPr marL="90177"/>
            <a:r>
              <a:rPr dirty="0">
                <a:latin typeface="Arial MT"/>
                <a:cs typeface="Arial MT"/>
              </a:rPr>
              <a:t>}</a:t>
            </a:r>
            <a:endParaRPr>
              <a:latin typeface="Arial MT"/>
              <a:cs typeface="Arial MT"/>
            </a:endParaRPr>
          </a:p>
        </p:txBody>
      </p:sp>
      <p:sp>
        <p:nvSpPr>
          <p:cNvPr id="8" name="object 8"/>
          <p:cNvSpPr txBox="1"/>
          <p:nvPr/>
        </p:nvSpPr>
        <p:spPr>
          <a:xfrm>
            <a:off x="2438402" y="1998823"/>
            <a:ext cx="1066165" cy="289823"/>
          </a:xfrm>
          <a:prstGeom prst="rect">
            <a:avLst/>
          </a:prstGeom>
        </p:spPr>
        <p:txBody>
          <a:bodyPr vert="horz" wrap="square" lIns="0" tIns="12700" rIns="0" bIns="0" rtlCol="0">
            <a:spAutoFit/>
          </a:bodyPr>
          <a:lstStyle/>
          <a:p>
            <a:pPr marL="12701">
              <a:spcBef>
                <a:spcPts val="100"/>
              </a:spcBef>
            </a:pPr>
            <a:r>
              <a:rPr spc="-5" dirty="0">
                <a:solidFill>
                  <a:srgbClr val="0000CC"/>
                </a:solidFill>
                <a:latin typeface="Arial MT"/>
                <a:cs typeface="Arial MT"/>
              </a:rPr>
              <a:t>program</a:t>
            </a:r>
            <a:r>
              <a:rPr spc="-85" dirty="0">
                <a:solidFill>
                  <a:srgbClr val="0000CC"/>
                </a:solidFill>
                <a:latin typeface="Arial MT"/>
                <a:cs typeface="Arial MT"/>
              </a:rPr>
              <a:t> </a:t>
            </a:r>
            <a:r>
              <a:rPr dirty="0">
                <a:solidFill>
                  <a:srgbClr val="0000CC"/>
                </a:solidFill>
                <a:latin typeface="Arial MT"/>
                <a:cs typeface="Arial MT"/>
              </a:rPr>
              <a:t>0</a:t>
            </a:r>
            <a:endParaRPr>
              <a:latin typeface="Arial MT"/>
              <a:cs typeface="Arial MT"/>
            </a:endParaRPr>
          </a:p>
        </p:txBody>
      </p:sp>
      <p:sp>
        <p:nvSpPr>
          <p:cNvPr id="9" name="object 9"/>
          <p:cNvSpPr txBox="1"/>
          <p:nvPr/>
        </p:nvSpPr>
        <p:spPr>
          <a:xfrm>
            <a:off x="8153403" y="2073753"/>
            <a:ext cx="1066165" cy="289823"/>
          </a:xfrm>
          <a:prstGeom prst="rect">
            <a:avLst/>
          </a:prstGeom>
        </p:spPr>
        <p:txBody>
          <a:bodyPr vert="horz" wrap="square" lIns="0" tIns="12700" rIns="0" bIns="0" rtlCol="0">
            <a:spAutoFit/>
          </a:bodyPr>
          <a:lstStyle/>
          <a:p>
            <a:pPr marL="12701">
              <a:spcBef>
                <a:spcPts val="100"/>
              </a:spcBef>
            </a:pPr>
            <a:r>
              <a:rPr spc="-5" dirty="0">
                <a:solidFill>
                  <a:srgbClr val="00AF4F"/>
                </a:solidFill>
                <a:latin typeface="Arial MT"/>
                <a:cs typeface="Arial MT"/>
              </a:rPr>
              <a:t>program</a:t>
            </a:r>
            <a:r>
              <a:rPr spc="-85" dirty="0">
                <a:solidFill>
                  <a:srgbClr val="00AF4F"/>
                </a:solidFill>
                <a:latin typeface="Arial MT"/>
                <a:cs typeface="Arial MT"/>
              </a:rPr>
              <a:t> </a:t>
            </a:r>
            <a:r>
              <a:rPr dirty="0">
                <a:solidFill>
                  <a:srgbClr val="00AF4F"/>
                </a:solidFill>
                <a:latin typeface="Arial MT"/>
                <a:cs typeface="Arial MT"/>
              </a:rPr>
              <a:t>1</a:t>
            </a:r>
            <a:endParaRPr>
              <a:latin typeface="Arial MT"/>
              <a:cs typeface="Arial MT"/>
            </a:endParaRPr>
          </a:p>
        </p:txBody>
      </p:sp>
      <p:sp>
        <p:nvSpPr>
          <p:cNvPr id="10" name="object 10"/>
          <p:cNvSpPr txBox="1"/>
          <p:nvPr/>
        </p:nvSpPr>
        <p:spPr>
          <a:xfrm>
            <a:off x="5029200" y="1964532"/>
            <a:ext cx="1752600" cy="324448"/>
          </a:xfrm>
          <a:prstGeom prst="rect">
            <a:avLst/>
          </a:prstGeom>
          <a:ln w="28393">
            <a:solidFill>
              <a:srgbClr val="00AFEF"/>
            </a:solidFill>
          </a:ln>
        </p:spPr>
        <p:txBody>
          <a:bodyPr vert="horz" wrap="square" lIns="0" tIns="46990" rIns="0" bIns="0" rtlCol="0">
            <a:spAutoFit/>
          </a:bodyPr>
          <a:lstStyle/>
          <a:p>
            <a:pPr marL="90177">
              <a:spcBef>
                <a:spcPts val="370"/>
              </a:spcBef>
            </a:pPr>
            <a:r>
              <a:rPr spc="-10" dirty="0">
                <a:latin typeface="Arial MT"/>
                <a:cs typeface="Arial MT"/>
              </a:rPr>
              <a:t>int</a:t>
            </a:r>
            <a:r>
              <a:rPr spc="-40" dirty="0">
                <a:latin typeface="Arial MT"/>
                <a:cs typeface="Arial MT"/>
              </a:rPr>
              <a:t> </a:t>
            </a:r>
            <a:r>
              <a:rPr spc="-5" dirty="0">
                <a:latin typeface="Arial MT"/>
                <a:cs typeface="Arial MT"/>
              </a:rPr>
              <a:t>counter=5;</a:t>
            </a:r>
            <a:endParaRPr>
              <a:latin typeface="Arial MT"/>
              <a:cs typeface="Arial MT"/>
            </a:endParaRPr>
          </a:p>
        </p:txBody>
      </p:sp>
      <p:pic>
        <p:nvPicPr>
          <p:cNvPr id="11" name="object 11"/>
          <p:cNvPicPr/>
          <p:nvPr/>
        </p:nvPicPr>
        <p:blipFill>
          <a:blip r:embed="rId2" cstate="print"/>
          <a:stretch>
            <a:fillRect/>
          </a:stretch>
        </p:blipFill>
        <p:spPr>
          <a:xfrm>
            <a:off x="2286000" y="5163662"/>
            <a:ext cx="533400" cy="792479"/>
          </a:xfrm>
          <a:prstGeom prst="rect">
            <a:avLst/>
          </a:prstGeom>
        </p:spPr>
      </p:pic>
      <p:sp>
        <p:nvSpPr>
          <p:cNvPr id="12" name="object 12"/>
          <p:cNvSpPr/>
          <p:nvPr/>
        </p:nvSpPr>
        <p:spPr>
          <a:xfrm>
            <a:off x="2895600" y="5850732"/>
            <a:ext cx="6629400" cy="228600"/>
          </a:xfrm>
          <a:custGeom>
            <a:avLst/>
            <a:gdLst/>
            <a:ahLst/>
            <a:cxnLst/>
            <a:rect l="l" t="t" r="r" b="b"/>
            <a:pathLst>
              <a:path w="6629400" h="228600">
                <a:moveTo>
                  <a:pt x="6629400" y="0"/>
                </a:moveTo>
                <a:lnTo>
                  <a:pt x="0" y="0"/>
                </a:lnTo>
                <a:lnTo>
                  <a:pt x="0" y="228600"/>
                </a:lnTo>
                <a:lnTo>
                  <a:pt x="3314700" y="228600"/>
                </a:lnTo>
                <a:lnTo>
                  <a:pt x="6629400" y="228600"/>
                </a:lnTo>
                <a:lnTo>
                  <a:pt x="6629400" y="0"/>
                </a:lnTo>
                <a:close/>
              </a:path>
            </a:pathLst>
          </a:custGeom>
          <a:solidFill>
            <a:srgbClr val="333399"/>
          </a:solidFill>
        </p:spPr>
        <p:txBody>
          <a:bodyPr wrap="square" lIns="0" tIns="0" rIns="0" bIns="0" rtlCol="0"/>
          <a:lstStyle/>
          <a:p>
            <a:endParaRPr/>
          </a:p>
        </p:txBody>
      </p:sp>
      <p:sp>
        <p:nvSpPr>
          <p:cNvPr id="13" name="object 13"/>
          <p:cNvSpPr/>
          <p:nvPr/>
        </p:nvSpPr>
        <p:spPr>
          <a:xfrm>
            <a:off x="2895600" y="6155531"/>
            <a:ext cx="6629400" cy="228600"/>
          </a:xfrm>
          <a:custGeom>
            <a:avLst/>
            <a:gdLst/>
            <a:ahLst/>
            <a:cxnLst/>
            <a:rect l="l" t="t" r="r" b="b"/>
            <a:pathLst>
              <a:path w="6629400" h="228600">
                <a:moveTo>
                  <a:pt x="6629400" y="0"/>
                </a:moveTo>
                <a:lnTo>
                  <a:pt x="0" y="0"/>
                </a:lnTo>
                <a:lnTo>
                  <a:pt x="0" y="228600"/>
                </a:lnTo>
                <a:lnTo>
                  <a:pt x="3314700" y="228600"/>
                </a:lnTo>
                <a:lnTo>
                  <a:pt x="6629400" y="228600"/>
                </a:lnTo>
                <a:lnTo>
                  <a:pt x="6629400" y="0"/>
                </a:lnTo>
                <a:close/>
              </a:path>
            </a:pathLst>
          </a:custGeom>
          <a:solidFill>
            <a:srgbClr val="00AF4F"/>
          </a:solidFill>
        </p:spPr>
        <p:txBody>
          <a:bodyPr wrap="square" lIns="0" tIns="0" rIns="0" bIns="0" rtlCol="0"/>
          <a:lstStyle/>
          <a:p>
            <a:endParaRPr/>
          </a:p>
        </p:txBody>
      </p:sp>
      <p:sp>
        <p:nvSpPr>
          <p:cNvPr id="14" name="object 14"/>
          <p:cNvSpPr txBox="1"/>
          <p:nvPr/>
        </p:nvSpPr>
        <p:spPr>
          <a:xfrm>
            <a:off x="6134103" y="5784691"/>
            <a:ext cx="153035" cy="623248"/>
          </a:xfrm>
          <a:prstGeom prst="rect">
            <a:avLst/>
          </a:prstGeom>
        </p:spPr>
        <p:txBody>
          <a:bodyPr vert="horz" wrap="square" lIns="0" tIns="43180" rIns="0" bIns="0" rtlCol="0">
            <a:spAutoFit/>
          </a:bodyPr>
          <a:lstStyle/>
          <a:p>
            <a:pPr marL="12701">
              <a:spcBef>
                <a:spcPts val="340"/>
              </a:spcBef>
            </a:pPr>
            <a:r>
              <a:rPr dirty="0">
                <a:solidFill>
                  <a:srgbClr val="FFFFFF"/>
                </a:solidFill>
                <a:latin typeface="Arial MT"/>
                <a:cs typeface="Arial MT"/>
              </a:rPr>
              <a:t>1</a:t>
            </a:r>
            <a:endParaRPr>
              <a:latin typeface="Arial MT"/>
              <a:cs typeface="Arial MT"/>
            </a:endParaRPr>
          </a:p>
          <a:p>
            <a:pPr marL="12701">
              <a:spcBef>
                <a:spcPts val="240"/>
              </a:spcBef>
            </a:pPr>
            <a:r>
              <a:rPr dirty="0">
                <a:solidFill>
                  <a:srgbClr val="FFFFFF"/>
                </a:solidFill>
                <a:latin typeface="Arial MT"/>
                <a:cs typeface="Arial MT"/>
              </a:rPr>
              <a:t>2</a:t>
            </a:r>
            <a:endParaRPr>
              <a:latin typeface="Arial MT"/>
              <a:cs typeface="Arial MT"/>
            </a:endParaRPr>
          </a:p>
        </p:txBody>
      </p:sp>
      <p:grpSp>
        <p:nvGrpSpPr>
          <p:cNvPr id="15" name="object 15"/>
          <p:cNvGrpSpPr/>
          <p:nvPr/>
        </p:nvGrpSpPr>
        <p:grpSpPr>
          <a:xfrm>
            <a:off x="3729128" y="6555581"/>
            <a:ext cx="4348480" cy="114300"/>
            <a:chOff x="2205127" y="6267450"/>
            <a:chExt cx="4348480" cy="114300"/>
          </a:xfrm>
        </p:grpSpPr>
        <p:sp>
          <p:nvSpPr>
            <p:cNvPr id="16" name="object 16"/>
            <p:cNvSpPr/>
            <p:nvPr/>
          </p:nvSpPr>
          <p:spPr>
            <a:xfrm>
              <a:off x="2209799" y="6323330"/>
              <a:ext cx="4236720" cy="1270"/>
            </a:xfrm>
            <a:custGeom>
              <a:avLst/>
              <a:gdLst/>
              <a:ahLst/>
              <a:cxnLst/>
              <a:rect l="l" t="t" r="r" b="b"/>
              <a:pathLst>
                <a:path w="4236720" h="1270">
                  <a:moveTo>
                    <a:pt x="0" y="0"/>
                  </a:moveTo>
                  <a:lnTo>
                    <a:pt x="4236720" y="1270"/>
                  </a:lnTo>
                </a:path>
              </a:pathLst>
            </a:custGeom>
            <a:ln w="9344">
              <a:solidFill>
                <a:srgbClr val="000000"/>
              </a:solidFill>
            </a:ln>
          </p:spPr>
          <p:txBody>
            <a:bodyPr wrap="square" lIns="0" tIns="0" rIns="0" bIns="0" rtlCol="0"/>
            <a:lstStyle/>
            <a:p>
              <a:endParaRPr/>
            </a:p>
          </p:txBody>
        </p:sp>
        <p:pic>
          <p:nvPicPr>
            <p:cNvPr id="17" name="object 17"/>
            <p:cNvPicPr/>
            <p:nvPr/>
          </p:nvPicPr>
          <p:blipFill>
            <a:blip r:embed="rId3" cstate="print"/>
            <a:stretch>
              <a:fillRect/>
            </a:stretch>
          </p:blipFill>
          <p:spPr>
            <a:xfrm>
              <a:off x="6438899" y="6267450"/>
              <a:ext cx="114300" cy="114300"/>
            </a:xfrm>
            <a:prstGeom prst="rect">
              <a:avLst/>
            </a:prstGeom>
          </p:spPr>
        </p:pic>
      </p:grpSp>
      <p:sp>
        <p:nvSpPr>
          <p:cNvPr id="18" name="object 18"/>
          <p:cNvSpPr txBox="1"/>
          <p:nvPr/>
        </p:nvSpPr>
        <p:spPr>
          <a:xfrm>
            <a:off x="8078469" y="6417153"/>
            <a:ext cx="2050414"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CPU</a:t>
            </a:r>
            <a:r>
              <a:rPr spc="-25" dirty="0">
                <a:latin typeface="Arial MT"/>
                <a:cs typeface="Arial MT"/>
              </a:rPr>
              <a:t> </a:t>
            </a:r>
            <a:r>
              <a:rPr spc="-10" dirty="0">
                <a:latin typeface="Arial MT"/>
                <a:cs typeface="Arial MT"/>
              </a:rPr>
              <a:t>usage</a:t>
            </a:r>
            <a:r>
              <a:rPr spc="-20" dirty="0">
                <a:latin typeface="Arial MT"/>
                <a:cs typeface="Arial MT"/>
              </a:rPr>
              <a:t> </a:t>
            </a:r>
            <a:r>
              <a:rPr spc="-15" dirty="0">
                <a:latin typeface="Arial MT"/>
                <a:cs typeface="Arial MT"/>
              </a:rPr>
              <a:t>wrt </a:t>
            </a:r>
            <a:r>
              <a:rPr spc="-5" dirty="0">
                <a:latin typeface="Arial MT"/>
                <a:cs typeface="Arial MT"/>
              </a:rPr>
              <a:t>time</a:t>
            </a:r>
            <a:endParaRPr>
              <a:latin typeface="Arial MT"/>
              <a:cs typeface="Arial MT"/>
            </a:endParaRPr>
          </a:p>
        </p:txBody>
      </p:sp>
      <p:sp>
        <p:nvSpPr>
          <p:cNvPr id="19" name="object 19"/>
          <p:cNvSpPr txBox="1"/>
          <p:nvPr/>
        </p:nvSpPr>
        <p:spPr>
          <a:xfrm>
            <a:off x="5030473" y="1704183"/>
            <a:ext cx="1584325" cy="289823"/>
          </a:xfrm>
          <a:prstGeom prst="rect">
            <a:avLst/>
          </a:prstGeom>
        </p:spPr>
        <p:txBody>
          <a:bodyPr vert="horz" wrap="square" lIns="0" tIns="12700" rIns="0" bIns="0" rtlCol="0">
            <a:spAutoFit/>
          </a:bodyPr>
          <a:lstStyle/>
          <a:p>
            <a:pPr marL="12701">
              <a:spcBef>
                <a:spcPts val="100"/>
              </a:spcBef>
            </a:pPr>
            <a:r>
              <a:rPr spc="-5" dirty="0">
                <a:latin typeface="Arial MT"/>
                <a:cs typeface="Arial MT"/>
              </a:rPr>
              <a:t>shared</a:t>
            </a:r>
            <a:r>
              <a:rPr spc="-45" dirty="0">
                <a:latin typeface="Arial MT"/>
                <a:cs typeface="Arial MT"/>
              </a:rPr>
              <a:t> </a:t>
            </a:r>
            <a:r>
              <a:rPr spc="-10" dirty="0">
                <a:latin typeface="Arial MT"/>
                <a:cs typeface="Arial MT"/>
              </a:rPr>
              <a:t>variable</a:t>
            </a:r>
            <a:endParaRPr>
              <a:latin typeface="Arial MT"/>
              <a:cs typeface="Arial MT"/>
            </a:endParaRPr>
          </a:p>
        </p:txBody>
      </p:sp>
      <p:sp>
        <p:nvSpPr>
          <p:cNvPr id="21" name="Rectangle 20">
            <a:extLst>
              <a:ext uri="{FF2B5EF4-FFF2-40B4-BE49-F238E27FC236}">
                <a16:creationId xmlns:a16="http://schemas.microsoft.com/office/drawing/2014/main" id="{B443C5CC-D5B0-BD4C-A2EB-0C38A75958EB}"/>
              </a:ext>
            </a:extLst>
          </p:cNvPr>
          <p:cNvSpPr/>
          <p:nvPr/>
        </p:nvSpPr>
        <p:spPr>
          <a:xfrm>
            <a:off x="88515" y="6686651"/>
            <a:ext cx="7802252" cy="369332"/>
          </a:xfrm>
          <a:prstGeom prst="rect">
            <a:avLst/>
          </a:prstGeom>
        </p:spPr>
        <p:txBody>
          <a:bodyPr wrap="square">
            <a:spAutoFit/>
          </a:bodyPr>
          <a:lstStyle/>
          <a:p>
            <a:r>
              <a:rPr lang="en-US" dirty="0"/>
              <a:t>Source: http://</a:t>
            </a:r>
            <a:r>
              <a:rPr lang="en-US" dirty="0" err="1"/>
              <a:t>www.cse.iitm.ac.in</a:t>
            </a:r>
            <a:r>
              <a:rPr lang="en-US" dirty="0"/>
              <a:t>/~</a:t>
            </a:r>
            <a:r>
              <a:rPr lang="en-US" dirty="0" err="1"/>
              <a:t>chester</a:t>
            </a:r>
            <a:r>
              <a:rPr lang="en-US" dirty="0"/>
              <a:t>/courses/15o_os/</a:t>
            </a:r>
            <a:r>
              <a:rPr lang="en-US" dirty="0" err="1"/>
              <a:t>syllabus.html</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8679" y="688626"/>
            <a:ext cx="9690652" cy="622222"/>
          </a:xfrm>
          <a:prstGeom prst="rect">
            <a:avLst/>
          </a:prstGeom>
        </p:spPr>
        <p:txBody>
          <a:bodyPr vert="horz" wrap="square" lIns="0" tIns="12700" rIns="0" bIns="0" rtlCol="0" anchor="ctr">
            <a:spAutoFit/>
          </a:bodyPr>
          <a:lstStyle/>
          <a:p>
            <a:r>
              <a:rPr lang="en-US" dirty="0">
                <a:solidFill>
                  <a:srgbClr val="0000CC"/>
                </a:solidFill>
                <a:latin typeface="Arial MT"/>
              </a:rPr>
              <a:t>Solution To </a:t>
            </a:r>
            <a:r>
              <a:rPr dirty="0">
                <a:solidFill>
                  <a:srgbClr val="0000CC"/>
                </a:solidFill>
                <a:latin typeface="Arial MT"/>
              </a:rPr>
              <a:t>Critical Section</a:t>
            </a:r>
            <a:r>
              <a:rPr lang="en-US" dirty="0">
                <a:solidFill>
                  <a:srgbClr val="0000CC"/>
                </a:solidFill>
                <a:latin typeface="Arial MT"/>
              </a:rPr>
              <a:t> Problem</a:t>
            </a:r>
            <a:endParaRPr dirty="0">
              <a:solidFill>
                <a:srgbClr val="0000CC"/>
              </a:solidFill>
              <a:latin typeface="Arial MT"/>
            </a:endParaRPr>
          </a:p>
        </p:txBody>
      </p:sp>
      <p:sp>
        <p:nvSpPr>
          <p:cNvPr id="6" name="Rectangle 3">
            <a:extLst>
              <a:ext uri="{FF2B5EF4-FFF2-40B4-BE49-F238E27FC236}">
                <a16:creationId xmlns:a16="http://schemas.microsoft.com/office/drawing/2014/main" id="{07932BED-BCEC-5F44-AD00-0675324721AF}"/>
              </a:ext>
            </a:extLst>
          </p:cNvPr>
          <p:cNvSpPr>
            <a:spLocks noGrp="1" noChangeArrowheads="1"/>
          </p:cNvSpPr>
          <p:nvPr>
            <p:ph idx="1"/>
          </p:nvPr>
        </p:nvSpPr>
        <p:spPr>
          <a:xfrm>
            <a:off x="1613935" y="1115747"/>
            <a:ext cx="9925396" cy="5406077"/>
          </a:xfrm>
        </p:spPr>
        <p:txBody>
          <a:bodyPr>
            <a:noAutofit/>
          </a:bodyPr>
          <a:lstStyle/>
          <a:p>
            <a:pPr>
              <a:lnSpc>
                <a:spcPct val="160000"/>
              </a:lnSpc>
              <a:buFont typeface="Monotype Sorts" pitchFamily="2" charset="2"/>
              <a:buNone/>
            </a:pPr>
            <a:r>
              <a:rPr lang="en-US" altLang="en-US" sz="2000" dirty="0">
                <a:solidFill>
                  <a:srgbClr val="000000"/>
                </a:solidFill>
                <a:latin typeface="Arial MT"/>
              </a:rPr>
              <a:t>1.   </a:t>
            </a:r>
            <a:r>
              <a:rPr lang="en-US" altLang="en-US" sz="2000" dirty="0">
                <a:solidFill>
                  <a:srgbClr val="3366FF"/>
                </a:solidFill>
                <a:latin typeface="Arial MT"/>
              </a:rPr>
              <a:t>Mutual Exclusion </a:t>
            </a:r>
            <a:r>
              <a:rPr lang="en-US" altLang="en-US" sz="2000" dirty="0">
                <a:latin typeface="Arial MT"/>
              </a:rPr>
              <a:t>- If process </a:t>
            </a:r>
            <a:r>
              <a:rPr lang="en-US" altLang="en-US" sz="2000" i="1" dirty="0">
                <a:latin typeface="Arial MT"/>
              </a:rPr>
              <a:t>P</a:t>
            </a:r>
            <a:r>
              <a:rPr lang="en-US" altLang="en-US" sz="2000" i="1" baseline="-25000" dirty="0">
                <a:latin typeface="Arial MT"/>
              </a:rPr>
              <a:t>i</a:t>
            </a:r>
            <a:r>
              <a:rPr lang="en-US" altLang="en-US" sz="2000" dirty="0">
                <a:latin typeface="Arial MT"/>
              </a:rPr>
              <a:t> is executing in its critical section, then no other processes can be executing in their critical sections</a:t>
            </a:r>
          </a:p>
          <a:p>
            <a:pPr>
              <a:lnSpc>
                <a:spcPct val="160000"/>
              </a:lnSpc>
              <a:buFont typeface="Monotype Sorts" pitchFamily="2" charset="2"/>
              <a:buNone/>
            </a:pPr>
            <a:r>
              <a:rPr lang="en-US" altLang="en-US" sz="2000" dirty="0">
                <a:solidFill>
                  <a:srgbClr val="000000"/>
                </a:solidFill>
                <a:latin typeface="Arial MT"/>
              </a:rPr>
              <a:t>2.   </a:t>
            </a:r>
            <a:r>
              <a:rPr lang="en-US" altLang="en-US" sz="2000" dirty="0">
                <a:solidFill>
                  <a:srgbClr val="3366FF"/>
                </a:solidFill>
                <a:latin typeface="Arial MT"/>
              </a:rPr>
              <a:t>Progress</a:t>
            </a:r>
            <a:r>
              <a:rPr lang="en-US" altLang="en-US" sz="2000" dirty="0">
                <a:latin typeface="Arial MT"/>
              </a:rPr>
              <a:t> - If no process is executing in its critical section and there exist some processes that wish to enter their critical section, then the selection of the processes that will enter the critical section next cannot be postponed indefinitely</a:t>
            </a:r>
          </a:p>
          <a:p>
            <a:pPr>
              <a:lnSpc>
                <a:spcPct val="160000"/>
              </a:lnSpc>
              <a:buFont typeface="Monotype Sorts" pitchFamily="2" charset="2"/>
              <a:buNone/>
            </a:pPr>
            <a:r>
              <a:rPr lang="en-US" altLang="en-US" sz="2000" dirty="0">
                <a:latin typeface="Arial MT"/>
              </a:rPr>
              <a:t>3.  </a:t>
            </a:r>
            <a:r>
              <a:rPr lang="en-US" altLang="en-US" sz="2000" dirty="0">
                <a:solidFill>
                  <a:srgbClr val="3366FF"/>
                </a:solidFill>
                <a:latin typeface="Arial MT"/>
              </a:rPr>
              <a:t>Bounded Waiting </a:t>
            </a:r>
            <a:r>
              <a:rPr lang="en-US" altLang="en-US" sz="2000" dirty="0">
                <a:latin typeface="Arial MT"/>
              </a:rPr>
              <a:t>-  A bound must exist on the number of times that other processes are allowed to enter their critical sections after a process has made a request to enter its critical section and before that request is granted</a:t>
            </a:r>
          </a:p>
          <a:p>
            <a:pPr marL="795394" lvl="1" indent="-338162">
              <a:lnSpc>
                <a:spcPct val="160000"/>
              </a:lnSpc>
              <a:buSzPct val="125000"/>
              <a:buFont typeface="Wingdings 2" pitchFamily="2" charset="2"/>
              <a:buChar char=""/>
            </a:pPr>
            <a:r>
              <a:rPr lang="en-US" altLang="en-US" sz="2000" dirty="0">
                <a:latin typeface="Arial MT"/>
              </a:rPr>
              <a:t>Assume that each process executes at a nonzero speed </a:t>
            </a:r>
          </a:p>
          <a:p>
            <a:pPr marL="795394" lvl="1" indent="-338162">
              <a:lnSpc>
                <a:spcPct val="160000"/>
              </a:lnSpc>
              <a:buSzPct val="125000"/>
              <a:buFont typeface="Wingdings 2" pitchFamily="2" charset="2"/>
              <a:buChar char=""/>
            </a:pPr>
            <a:r>
              <a:rPr lang="en-US" altLang="en-US" sz="2000" dirty="0">
                <a:latin typeface="Arial MT"/>
              </a:rPr>
              <a:t>No assumption concerning </a:t>
            </a:r>
            <a:r>
              <a:rPr lang="en-US" altLang="en-US" sz="2000" dirty="0">
                <a:solidFill>
                  <a:srgbClr val="3366FF"/>
                </a:solidFill>
                <a:latin typeface="Arial MT"/>
              </a:rPr>
              <a:t>relative speed </a:t>
            </a:r>
            <a:r>
              <a:rPr lang="en-US" altLang="en-US" sz="2000" dirty="0">
                <a:latin typeface="Arial MT"/>
              </a:rPr>
              <a:t>of the </a:t>
            </a:r>
            <a:r>
              <a:rPr lang="en-US" altLang="en-US" sz="2000" i="1" dirty="0">
                <a:solidFill>
                  <a:srgbClr val="000000"/>
                </a:solidFill>
                <a:latin typeface="Arial MT"/>
              </a:rPr>
              <a:t>n</a:t>
            </a:r>
            <a:r>
              <a:rPr lang="en-US" altLang="en-US" sz="2000" dirty="0">
                <a:solidFill>
                  <a:srgbClr val="000000"/>
                </a:solidFill>
                <a:latin typeface="Arial MT"/>
              </a:rPr>
              <a:t> </a:t>
            </a:r>
            <a:r>
              <a:rPr lang="en-US" altLang="en-US" sz="2000" dirty="0">
                <a:latin typeface="Arial MT"/>
              </a:rPr>
              <a:t>processes</a:t>
            </a:r>
          </a:p>
        </p:txBody>
      </p:sp>
      <p:sp>
        <p:nvSpPr>
          <p:cNvPr id="4" name="object 4"/>
          <p:cNvSpPr txBox="1">
            <a:spLocks noGrp="1"/>
          </p:cNvSpPr>
          <p:nvPr>
            <p:ph type="sldNum" sz="quarter" idx="12"/>
          </p:nvPr>
        </p:nvSpPr>
        <p:spPr>
          <a:xfrm>
            <a:off x="8610600" y="7136161"/>
            <a:ext cx="2743200" cy="205184"/>
          </a:xfrm>
          <a:prstGeom prst="rect">
            <a:avLst/>
          </a:prstGeom>
        </p:spPr>
        <p:txBody>
          <a:bodyPr vert="horz" wrap="square" lIns="0" tIns="0" rIns="0" bIns="0" rtlCol="0" anchor="ctr">
            <a:spAutoFit/>
          </a:bodyPr>
          <a:lstStyle>
            <a:defPPr>
              <a:defRPr lang="en-US"/>
            </a:defPPr>
            <a:lvl1pPr marL="0" algn="l" defTabSz="914464" rtl="0" eaLnBrk="1" latinLnBrk="0" hangingPunct="1">
              <a:defRPr sz="1400" b="0" i="0" kern="1200">
                <a:solidFill>
                  <a:srgbClr val="7F7F7F"/>
                </a:solidFill>
                <a:latin typeface="Arial MT"/>
                <a:ea typeface="+mn-ea"/>
                <a:cs typeface="Arial MT"/>
              </a:defRPr>
            </a:lvl1pPr>
            <a:lvl2pPr marL="457233" algn="l" defTabSz="914464" rtl="0" eaLnBrk="1" latinLnBrk="0" hangingPunct="1">
              <a:defRPr sz="1800" kern="1200">
                <a:solidFill>
                  <a:schemeClr val="tx1"/>
                </a:solidFill>
                <a:latin typeface="+mn-lt"/>
                <a:ea typeface="+mn-ea"/>
                <a:cs typeface="+mn-cs"/>
              </a:defRPr>
            </a:lvl2pPr>
            <a:lvl3pPr marL="914464" algn="l" defTabSz="914464" rtl="0" eaLnBrk="1" latinLnBrk="0" hangingPunct="1">
              <a:defRPr sz="1800" kern="1200">
                <a:solidFill>
                  <a:schemeClr val="tx1"/>
                </a:solidFill>
                <a:latin typeface="+mn-lt"/>
                <a:ea typeface="+mn-ea"/>
                <a:cs typeface="+mn-cs"/>
              </a:defRPr>
            </a:lvl3pPr>
            <a:lvl4pPr marL="1371697" algn="l" defTabSz="914464" rtl="0" eaLnBrk="1" latinLnBrk="0" hangingPunct="1">
              <a:defRPr sz="1800" kern="1200">
                <a:solidFill>
                  <a:schemeClr val="tx1"/>
                </a:solidFill>
                <a:latin typeface="+mn-lt"/>
                <a:ea typeface="+mn-ea"/>
                <a:cs typeface="+mn-cs"/>
              </a:defRPr>
            </a:lvl4pPr>
            <a:lvl5pPr marL="1828928" algn="l" defTabSz="914464" rtl="0" eaLnBrk="1" latinLnBrk="0" hangingPunct="1">
              <a:defRPr sz="1800" kern="1200">
                <a:solidFill>
                  <a:schemeClr val="tx1"/>
                </a:solidFill>
                <a:latin typeface="+mn-lt"/>
                <a:ea typeface="+mn-ea"/>
                <a:cs typeface="+mn-cs"/>
              </a:defRPr>
            </a:lvl5pPr>
            <a:lvl6pPr marL="2286161" algn="l" defTabSz="914464" rtl="0" eaLnBrk="1" latinLnBrk="0" hangingPunct="1">
              <a:defRPr sz="1800" kern="1200">
                <a:solidFill>
                  <a:schemeClr val="tx1"/>
                </a:solidFill>
                <a:latin typeface="+mn-lt"/>
                <a:ea typeface="+mn-ea"/>
                <a:cs typeface="+mn-cs"/>
              </a:defRPr>
            </a:lvl6pPr>
            <a:lvl7pPr marL="2743393" algn="l" defTabSz="914464" rtl="0" eaLnBrk="1" latinLnBrk="0" hangingPunct="1">
              <a:defRPr sz="1800" kern="1200">
                <a:solidFill>
                  <a:schemeClr val="tx1"/>
                </a:solidFill>
                <a:latin typeface="+mn-lt"/>
                <a:ea typeface="+mn-ea"/>
                <a:cs typeface="+mn-cs"/>
              </a:defRPr>
            </a:lvl7pPr>
            <a:lvl8pPr marL="3200625" algn="l" defTabSz="914464" rtl="0" eaLnBrk="1" latinLnBrk="0" hangingPunct="1">
              <a:defRPr sz="1800" kern="1200">
                <a:solidFill>
                  <a:schemeClr val="tx1"/>
                </a:solidFill>
                <a:latin typeface="+mn-lt"/>
                <a:ea typeface="+mn-ea"/>
                <a:cs typeface="+mn-cs"/>
              </a:defRPr>
            </a:lvl8pPr>
            <a:lvl9pPr marL="3657858" algn="l" defTabSz="914464" rtl="0" eaLnBrk="1" latinLnBrk="0" hangingPunct="1">
              <a:defRPr sz="1800" kern="1200">
                <a:solidFill>
                  <a:schemeClr val="tx1"/>
                </a:solidFill>
                <a:latin typeface="+mn-lt"/>
                <a:ea typeface="+mn-ea"/>
                <a:cs typeface="+mn-cs"/>
              </a:defRPr>
            </a:lvl9pPr>
          </a:lstStyle>
          <a:p>
            <a:pPr marL="136535">
              <a:lnSpc>
                <a:spcPts val="1645"/>
              </a:lnSpc>
            </a:pPr>
            <a:fld id="{81D60167-4931-47E6-BA6A-407CBD079E47}" type="slidenum">
              <a:rPr lang="en-IN" smtClean="0"/>
              <a:pPr marL="136535">
                <a:lnSpc>
                  <a:spcPts val="1645"/>
                </a:lnSpc>
              </a:pPr>
              <a:t>7</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B53-6925-314E-A3C1-C451D8511D9F}"/>
              </a:ext>
            </a:extLst>
          </p:cNvPr>
          <p:cNvSpPr>
            <a:spLocks noGrp="1"/>
          </p:cNvSpPr>
          <p:nvPr>
            <p:ph type="title"/>
          </p:nvPr>
        </p:nvSpPr>
        <p:spPr>
          <a:xfrm>
            <a:off x="2590803" y="549379"/>
            <a:ext cx="7399019" cy="1366520"/>
          </a:xfrm>
        </p:spPr>
        <p:txBody>
          <a:bodyPr/>
          <a:lstStyle/>
          <a:p>
            <a:r>
              <a:rPr lang="en-IN" dirty="0">
                <a:solidFill>
                  <a:srgbClr val="0000CC"/>
                </a:solidFill>
                <a:latin typeface="Arial MT"/>
              </a:rPr>
              <a:t>First Version of Dekker’s </a:t>
            </a:r>
            <a:r>
              <a:rPr lang="en-IN" dirty="0" err="1">
                <a:solidFill>
                  <a:srgbClr val="0000CC"/>
                </a:solidFill>
                <a:latin typeface="Arial MT"/>
              </a:rPr>
              <a:t>Alg</a:t>
            </a:r>
            <a:endParaRPr lang="en-US" dirty="0">
              <a:solidFill>
                <a:srgbClr val="0000CC"/>
              </a:solidFill>
              <a:latin typeface="Arial MT"/>
            </a:endParaRPr>
          </a:p>
        </p:txBody>
      </p:sp>
      <p:sp>
        <p:nvSpPr>
          <p:cNvPr id="3" name="Slide Number Placeholder 2">
            <a:extLst>
              <a:ext uri="{FF2B5EF4-FFF2-40B4-BE49-F238E27FC236}">
                <a16:creationId xmlns:a16="http://schemas.microsoft.com/office/drawing/2014/main" id="{4CCC8D4D-5C02-8841-B257-BBCE7EA8F647}"/>
              </a:ext>
            </a:extLst>
          </p:cNvPr>
          <p:cNvSpPr>
            <a:spLocks noGrp="1"/>
          </p:cNvSpPr>
          <p:nvPr>
            <p:ph type="sldNum" sz="quarter" idx="12"/>
          </p:nvPr>
        </p:nvSpPr>
        <p:spPr/>
        <p:txBody>
          <a:bodyPr/>
          <a:lstStyle/>
          <a:p>
            <a:fld id="{BB96D72C-4D84-184E-B9E2-1582BC31D495}" type="slidenum">
              <a:rPr lang="en-US" smtClean="0"/>
              <a:t>8</a:t>
            </a:fld>
            <a:endParaRPr lang="en-US"/>
          </a:p>
        </p:txBody>
      </p:sp>
      <p:sp>
        <p:nvSpPr>
          <p:cNvPr id="6" name="procedure processone;…">
            <a:extLst>
              <a:ext uri="{FF2B5EF4-FFF2-40B4-BE49-F238E27FC236}">
                <a16:creationId xmlns:a16="http://schemas.microsoft.com/office/drawing/2014/main" id="{524AFD79-4202-4E49-95DF-6CD78E8D1EA9}"/>
              </a:ext>
            </a:extLst>
          </p:cNvPr>
          <p:cNvSpPr/>
          <p:nvPr/>
        </p:nvSpPr>
        <p:spPr>
          <a:xfrm>
            <a:off x="3263350" y="2115511"/>
            <a:ext cx="3663629" cy="3770263"/>
          </a:xfrm>
          <a:prstGeom prst="rect">
            <a:avLst/>
          </a:prstGeom>
          <a:ln>
            <a:solidFill>
              <a:schemeClr val="tx2">
                <a:lumMod val="60000"/>
                <a:lumOff val="40000"/>
              </a:schemeClr>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spAutoFit/>
          </a:bodyPr>
          <a:lstStyle/>
          <a:p>
            <a:pPr>
              <a:buClr>
                <a:srgbClr val="000000"/>
              </a:buClr>
              <a:buFont typeface="Calibri"/>
              <a:defRPr sz="2400">
                <a:uFill>
                  <a:solidFill>
                    <a:srgbClr val="FFFFFF"/>
                  </a:solidFill>
                </a:uFill>
                <a:latin typeface="+mj-lt"/>
                <a:ea typeface="+mj-ea"/>
                <a:cs typeface="+mj-cs"/>
                <a:sym typeface="CMU Serif Roman"/>
              </a:defRPr>
            </a:pPr>
            <a:r>
              <a:rPr sz="2400" dirty="0"/>
              <a:t> procedure </a:t>
            </a:r>
            <a:r>
              <a:rPr sz="2400" dirty="0" err="1"/>
              <a:t>processone</a:t>
            </a:r>
            <a:r>
              <a:rPr sz="2400" dirty="0"/>
              <a:t>;</a:t>
            </a:r>
          </a:p>
          <a:p>
            <a:pPr>
              <a:buClr>
                <a:srgbClr val="000000"/>
              </a:buClr>
              <a:buFont typeface="Calibri"/>
              <a:defRPr sz="2400">
                <a:uFill>
                  <a:solidFill>
                    <a:srgbClr val="FFFFFF"/>
                  </a:solidFill>
                </a:uFill>
                <a:latin typeface="+mj-lt"/>
                <a:ea typeface="+mj-ea"/>
                <a:cs typeface="+mj-cs"/>
                <a:sym typeface="CMU Serif Roman"/>
              </a:defRPr>
            </a:pPr>
            <a:r>
              <a:rPr sz="2400" dirty="0"/>
              <a:t> begin</a:t>
            </a:r>
          </a:p>
          <a:p>
            <a:pPr>
              <a:buClr>
                <a:srgbClr val="000000"/>
              </a:buClr>
              <a:buFont typeface="Calibri"/>
              <a:defRPr sz="2400">
                <a:uFill>
                  <a:solidFill>
                    <a:srgbClr val="FFFFFF"/>
                  </a:solidFill>
                </a:uFill>
                <a:latin typeface="+mj-lt"/>
                <a:ea typeface="+mj-ea"/>
                <a:cs typeface="+mj-cs"/>
                <a:sym typeface="CMU Serif Roman"/>
              </a:defRPr>
            </a:pPr>
            <a:r>
              <a:rPr sz="2400" dirty="0"/>
              <a:t> while true do</a:t>
            </a:r>
          </a:p>
          <a:p>
            <a:pPr>
              <a:buClr>
                <a:srgbClr val="000000"/>
              </a:buClr>
              <a:buFont typeface="Calibri"/>
              <a:defRPr sz="2400">
                <a:uFill>
                  <a:solidFill>
                    <a:srgbClr val="FFFFFF"/>
                  </a:solidFill>
                </a:uFill>
                <a:latin typeface="+mj-lt"/>
                <a:ea typeface="+mj-ea"/>
                <a:cs typeface="+mj-cs"/>
                <a:sym typeface="CMU Serif Roman"/>
              </a:defRPr>
            </a:pPr>
            <a:r>
              <a:rPr sz="2400" dirty="0"/>
              <a:t> begin </a:t>
            </a:r>
          </a:p>
          <a:p>
            <a:pPr>
              <a:buClr>
                <a:srgbClr val="000000"/>
              </a:buClr>
              <a:buFont typeface="Calibri"/>
              <a:defRPr sz="2400">
                <a:uFill>
                  <a:solidFill>
                    <a:srgbClr val="FFFFFF"/>
                  </a:solidFill>
                </a:uFill>
                <a:latin typeface="+mj-lt"/>
                <a:ea typeface="+mj-ea"/>
                <a:cs typeface="+mj-cs"/>
                <a:sym typeface="CMU Serif Roman"/>
              </a:defRPr>
            </a:pPr>
            <a:r>
              <a:rPr sz="2400" dirty="0"/>
              <a:t> while </a:t>
            </a:r>
            <a:r>
              <a:rPr sz="2400" dirty="0" err="1"/>
              <a:t>processnumber</a:t>
            </a:r>
            <a:r>
              <a:rPr sz="2400" dirty="0"/>
              <a:t>=2 do</a:t>
            </a:r>
            <a:r>
              <a:rPr sz="2400" dirty="0">
                <a:solidFill>
                  <a:srgbClr val="FF0000"/>
                </a:solidFill>
              </a:rPr>
              <a:t>;</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critical</a:t>
            </a:r>
            <a:r>
              <a:rPr lang="en-US" sz="2400" dirty="0" err="1"/>
              <a:t>_</a:t>
            </a:r>
            <a:r>
              <a:rPr sz="2400" dirty="0" err="1"/>
              <a:t>section</a:t>
            </a:r>
            <a:r>
              <a:rPr lang="en-US" sz="2400" dirty="0" err="1"/>
              <a:t>_</a:t>
            </a:r>
            <a:r>
              <a:rPr sz="2400" dirty="0" err="1"/>
              <a:t>one</a:t>
            </a:r>
            <a:r>
              <a:rPr sz="2400" dirty="0"/>
              <a:t>;</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processnumber</a:t>
            </a:r>
            <a:r>
              <a:rPr sz="2400" dirty="0"/>
              <a:t>:=2;</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otherstuffone</a:t>
            </a:r>
            <a:endParaRPr sz="2400" dirty="0"/>
          </a:p>
          <a:p>
            <a:pPr>
              <a:buClr>
                <a:srgbClr val="000000"/>
              </a:buClr>
              <a:buFont typeface="Calibri"/>
              <a:defRPr sz="2400">
                <a:uFill>
                  <a:solidFill>
                    <a:srgbClr val="FFFFFF"/>
                  </a:solidFill>
                </a:uFill>
                <a:latin typeface="+mj-lt"/>
                <a:ea typeface="+mj-ea"/>
                <a:cs typeface="+mj-cs"/>
                <a:sym typeface="CMU Serif Roman"/>
              </a:defRPr>
            </a:pPr>
            <a:r>
              <a:rPr sz="2400" dirty="0"/>
              <a:t> end</a:t>
            </a:r>
          </a:p>
          <a:p>
            <a:pPr>
              <a:buClr>
                <a:srgbClr val="000000"/>
              </a:buClr>
              <a:buFont typeface="Calibri"/>
              <a:defRPr sz="2400">
                <a:uFill>
                  <a:solidFill>
                    <a:srgbClr val="FFFFFF"/>
                  </a:solidFill>
                </a:uFill>
                <a:latin typeface="+mj-lt"/>
                <a:ea typeface="+mj-ea"/>
                <a:cs typeface="+mj-cs"/>
                <a:sym typeface="CMU Serif Roman"/>
              </a:defRPr>
            </a:pPr>
            <a:r>
              <a:rPr sz="2400" dirty="0"/>
              <a:t> end;</a:t>
            </a:r>
          </a:p>
        </p:txBody>
      </p:sp>
      <p:sp>
        <p:nvSpPr>
          <p:cNvPr id="7" name="program versionone;…">
            <a:extLst>
              <a:ext uri="{FF2B5EF4-FFF2-40B4-BE49-F238E27FC236}">
                <a16:creationId xmlns:a16="http://schemas.microsoft.com/office/drawing/2014/main" id="{35FD3959-A2D4-2948-8CB8-21EE22D7676B}"/>
              </a:ext>
            </a:extLst>
          </p:cNvPr>
          <p:cNvSpPr txBox="1">
            <a:spLocks/>
          </p:cNvSpPr>
          <p:nvPr/>
        </p:nvSpPr>
        <p:spPr>
          <a:xfrm>
            <a:off x="3263351" y="1366828"/>
            <a:ext cx="5915001" cy="793038"/>
          </a:xfrm>
          <a:prstGeom prst="rect">
            <a:avLst/>
          </a:prstGeom>
          <a:ln>
            <a:round/>
          </a:ln>
        </p:spPr>
        <p:txBody>
          <a:bodyPr wrap="square" lIns="38100" tIns="38100" rIns="38100" bIns="3810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90000"/>
              </a:lnSpc>
              <a:spcBef>
                <a:spcPts val="400"/>
              </a:spcBef>
              <a:buClr>
                <a:srgbClr val="000000"/>
              </a:buClr>
              <a:defRPr sz="2400">
                <a:uFill>
                  <a:solidFill>
                    <a:srgbClr val="FFFFFF"/>
                  </a:solidFill>
                </a:uFill>
              </a:defRPr>
            </a:pPr>
            <a:r>
              <a:rPr lang="en-IN" sz="2400" kern="0" dirty="0">
                <a:uFill>
                  <a:solidFill>
                    <a:srgbClr val="FFFFFF"/>
                  </a:solidFill>
                </a:uFill>
              </a:rPr>
              <a:t> program </a:t>
            </a:r>
            <a:r>
              <a:rPr lang="en-IN" sz="2400" kern="0" dirty="0" err="1">
                <a:uFill>
                  <a:solidFill>
                    <a:srgbClr val="FFFFFF"/>
                  </a:solidFill>
                </a:uFill>
              </a:rPr>
              <a:t>versionone</a:t>
            </a:r>
            <a:r>
              <a:rPr lang="en-IN" sz="2400" kern="0" dirty="0">
                <a:uFill>
                  <a:solidFill>
                    <a:srgbClr val="FFFFFF"/>
                  </a:solidFill>
                </a:uFill>
              </a:rPr>
              <a:t>;</a:t>
            </a:r>
          </a:p>
          <a:p>
            <a:pPr>
              <a:lnSpc>
                <a:spcPct val="90000"/>
              </a:lnSpc>
              <a:spcBef>
                <a:spcPts val="400"/>
              </a:spcBef>
              <a:buClr>
                <a:srgbClr val="000000"/>
              </a:buClr>
              <a:defRPr sz="2400">
                <a:uFill>
                  <a:solidFill>
                    <a:srgbClr val="FFFFFF"/>
                  </a:solidFill>
                </a:uFill>
              </a:defRPr>
            </a:pPr>
            <a:r>
              <a:rPr lang="en-IN" sz="2400" kern="0" dirty="0">
                <a:uFill>
                  <a:solidFill>
                    <a:srgbClr val="FFFFFF"/>
                  </a:solidFill>
                </a:uFill>
              </a:rPr>
              <a:t> var </a:t>
            </a:r>
            <a:r>
              <a:rPr lang="en-IN" sz="2400" kern="0" dirty="0" err="1">
                <a:uFill>
                  <a:solidFill>
                    <a:srgbClr val="FFFFFF"/>
                  </a:solidFill>
                </a:uFill>
              </a:rPr>
              <a:t>processnumber</a:t>
            </a:r>
            <a:r>
              <a:rPr lang="en-IN" sz="2400" kern="0" dirty="0">
                <a:uFill>
                  <a:solidFill>
                    <a:srgbClr val="FFFFFF"/>
                  </a:solidFill>
                </a:uFill>
              </a:rPr>
              <a:t>: integer;</a:t>
            </a:r>
          </a:p>
        </p:txBody>
      </p:sp>
      <p:sp>
        <p:nvSpPr>
          <p:cNvPr id="10" name="procedure procestwo;…">
            <a:extLst>
              <a:ext uri="{FF2B5EF4-FFF2-40B4-BE49-F238E27FC236}">
                <a16:creationId xmlns:a16="http://schemas.microsoft.com/office/drawing/2014/main" id="{41875817-D789-E74B-93F5-B6F09B16BB6F}"/>
              </a:ext>
            </a:extLst>
          </p:cNvPr>
          <p:cNvSpPr/>
          <p:nvPr/>
        </p:nvSpPr>
        <p:spPr>
          <a:xfrm>
            <a:off x="6906535" y="2115511"/>
            <a:ext cx="3663629" cy="3770263"/>
          </a:xfrm>
          <a:prstGeom prst="rect">
            <a:avLst/>
          </a:prstGeom>
          <a:ln>
            <a:solidFill>
              <a:srgbClr val="0070C0"/>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spAutoFit/>
          </a:bodyPr>
          <a:lstStyle/>
          <a:p>
            <a:pPr>
              <a:buClr>
                <a:srgbClr val="000000"/>
              </a:buClr>
              <a:buFont typeface="Calibri"/>
              <a:defRPr sz="2400">
                <a:uFill>
                  <a:solidFill>
                    <a:srgbClr val="FFFFFF"/>
                  </a:solidFill>
                </a:uFill>
                <a:latin typeface="+mj-lt"/>
                <a:ea typeface="+mj-ea"/>
                <a:cs typeface="+mj-cs"/>
                <a:sym typeface="CMU Serif Roman"/>
              </a:defRPr>
            </a:pPr>
            <a:r>
              <a:rPr sz="2400" dirty="0"/>
              <a:t>procedure </a:t>
            </a:r>
            <a:r>
              <a:rPr sz="2400" dirty="0" err="1"/>
              <a:t>procestwo</a:t>
            </a:r>
            <a:r>
              <a:rPr sz="2400" dirty="0"/>
              <a:t>;</a:t>
            </a:r>
          </a:p>
          <a:p>
            <a:pPr>
              <a:buClr>
                <a:srgbClr val="000000"/>
              </a:buClr>
              <a:buFont typeface="Calibri"/>
              <a:defRPr sz="2400">
                <a:uFill>
                  <a:solidFill>
                    <a:srgbClr val="FFFFFF"/>
                  </a:solidFill>
                </a:uFill>
                <a:latin typeface="+mj-lt"/>
                <a:ea typeface="+mj-ea"/>
                <a:cs typeface="+mj-cs"/>
                <a:sym typeface="CMU Serif Roman"/>
              </a:defRPr>
            </a:pPr>
            <a:r>
              <a:rPr sz="2400" dirty="0"/>
              <a:t> begin</a:t>
            </a:r>
          </a:p>
          <a:p>
            <a:pPr>
              <a:buClr>
                <a:srgbClr val="000000"/>
              </a:buClr>
              <a:buFont typeface="Calibri"/>
              <a:defRPr sz="2400">
                <a:uFill>
                  <a:solidFill>
                    <a:srgbClr val="FFFFFF"/>
                  </a:solidFill>
                </a:uFill>
                <a:latin typeface="+mj-lt"/>
                <a:ea typeface="+mj-ea"/>
                <a:cs typeface="+mj-cs"/>
                <a:sym typeface="CMU Serif Roman"/>
              </a:defRPr>
            </a:pPr>
            <a:r>
              <a:rPr sz="2400" dirty="0"/>
              <a:t> while true do</a:t>
            </a:r>
          </a:p>
          <a:p>
            <a:pPr>
              <a:buClr>
                <a:srgbClr val="000000"/>
              </a:buClr>
              <a:buFont typeface="Calibri"/>
              <a:defRPr sz="2400">
                <a:uFill>
                  <a:solidFill>
                    <a:srgbClr val="FFFFFF"/>
                  </a:solidFill>
                </a:uFill>
                <a:latin typeface="+mj-lt"/>
                <a:ea typeface="+mj-ea"/>
                <a:cs typeface="+mj-cs"/>
                <a:sym typeface="CMU Serif Roman"/>
              </a:defRPr>
            </a:pPr>
            <a:r>
              <a:rPr sz="2400" dirty="0"/>
              <a:t> begin </a:t>
            </a:r>
          </a:p>
          <a:p>
            <a:pPr>
              <a:buClr>
                <a:srgbClr val="000000"/>
              </a:buClr>
              <a:buFont typeface="Calibri"/>
              <a:defRPr sz="2400">
                <a:uFill>
                  <a:solidFill>
                    <a:srgbClr val="FFFFFF"/>
                  </a:solidFill>
                </a:uFill>
                <a:latin typeface="+mj-lt"/>
                <a:ea typeface="+mj-ea"/>
                <a:cs typeface="+mj-cs"/>
                <a:sym typeface="CMU Serif Roman"/>
              </a:defRPr>
            </a:pPr>
            <a:r>
              <a:rPr sz="2400" dirty="0"/>
              <a:t> while </a:t>
            </a:r>
            <a:r>
              <a:rPr sz="2400" dirty="0" err="1"/>
              <a:t>processnumber</a:t>
            </a:r>
            <a:r>
              <a:rPr sz="2400" dirty="0"/>
              <a:t>=1 do</a:t>
            </a:r>
            <a:r>
              <a:rPr sz="2400" dirty="0">
                <a:solidFill>
                  <a:srgbClr val="FF0000"/>
                </a:solidFill>
              </a:rPr>
              <a:t>;</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critical</a:t>
            </a:r>
            <a:r>
              <a:rPr lang="en-US" sz="2400" dirty="0" err="1"/>
              <a:t>_</a:t>
            </a:r>
            <a:r>
              <a:rPr sz="2400" dirty="0" err="1"/>
              <a:t>section</a:t>
            </a:r>
            <a:r>
              <a:rPr lang="en-US" sz="2400" dirty="0" err="1"/>
              <a:t>_</a:t>
            </a:r>
            <a:r>
              <a:rPr sz="2400" dirty="0" err="1"/>
              <a:t>two</a:t>
            </a:r>
            <a:r>
              <a:rPr sz="2400" dirty="0"/>
              <a:t>;</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processnumber</a:t>
            </a:r>
            <a:r>
              <a:rPr sz="2400" dirty="0"/>
              <a:t>:=1;</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otherstufftwo</a:t>
            </a:r>
            <a:endParaRPr sz="2400" dirty="0"/>
          </a:p>
          <a:p>
            <a:pPr>
              <a:buClr>
                <a:srgbClr val="000000"/>
              </a:buClr>
              <a:buFont typeface="Calibri"/>
              <a:defRPr sz="2400">
                <a:uFill>
                  <a:solidFill>
                    <a:srgbClr val="FFFFFF"/>
                  </a:solidFill>
                </a:uFill>
                <a:latin typeface="+mj-lt"/>
                <a:ea typeface="+mj-ea"/>
                <a:cs typeface="+mj-cs"/>
                <a:sym typeface="CMU Serif Roman"/>
              </a:defRPr>
            </a:pPr>
            <a:r>
              <a:rPr sz="2400" dirty="0"/>
              <a:t> end</a:t>
            </a:r>
          </a:p>
          <a:p>
            <a:pPr>
              <a:buClr>
                <a:srgbClr val="000000"/>
              </a:buClr>
              <a:buFont typeface="Calibri"/>
              <a:defRPr sz="2400">
                <a:uFill>
                  <a:solidFill>
                    <a:srgbClr val="FFFFFF"/>
                  </a:solidFill>
                </a:uFill>
                <a:latin typeface="+mj-lt"/>
                <a:ea typeface="+mj-ea"/>
                <a:cs typeface="+mj-cs"/>
                <a:sym typeface="CMU Serif Roman"/>
              </a:defRPr>
            </a:pPr>
            <a:r>
              <a:rPr sz="2400" dirty="0"/>
              <a:t> end;</a:t>
            </a:r>
          </a:p>
        </p:txBody>
      </p:sp>
      <p:sp>
        <p:nvSpPr>
          <p:cNvPr id="11" name="begin…">
            <a:extLst>
              <a:ext uri="{FF2B5EF4-FFF2-40B4-BE49-F238E27FC236}">
                <a16:creationId xmlns:a16="http://schemas.microsoft.com/office/drawing/2014/main" id="{2C34F088-519D-A34B-ACB1-D6032CEA7009}"/>
              </a:ext>
            </a:extLst>
          </p:cNvPr>
          <p:cNvSpPr/>
          <p:nvPr/>
        </p:nvSpPr>
        <p:spPr>
          <a:xfrm>
            <a:off x="9711752" y="4347340"/>
            <a:ext cx="2679701" cy="2662267"/>
          </a:xfrm>
          <a:prstGeom prst="rect">
            <a:avLst/>
          </a:prstGeom>
          <a:ln>
            <a:solidFill>
              <a:srgbClr val="00FA00"/>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a:buClr>
                <a:srgbClr val="000000"/>
              </a:buClr>
              <a:buFont typeface="Calibri"/>
              <a:defRPr sz="2400">
                <a:uFill>
                  <a:solidFill>
                    <a:srgbClr val="FFFFFF"/>
                  </a:solidFill>
                </a:uFill>
                <a:latin typeface="+mj-lt"/>
                <a:ea typeface="+mj-ea"/>
                <a:cs typeface="+mj-cs"/>
                <a:sym typeface="CMU Serif Roman"/>
              </a:defRPr>
            </a:pPr>
            <a:r>
              <a:rPr sz="2400" dirty="0"/>
              <a:t> begin</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processnumber</a:t>
            </a:r>
            <a:r>
              <a:rPr sz="2400" dirty="0"/>
              <a:t>:=1;</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parbegin</a:t>
            </a:r>
            <a:endParaRPr sz="2400" dirty="0"/>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processone</a:t>
            </a:r>
            <a:r>
              <a:rPr sz="2400" dirty="0"/>
              <a:t>;</a:t>
            </a:r>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processtwo</a:t>
            </a:r>
            <a:endParaRPr sz="2400" dirty="0"/>
          </a:p>
          <a:p>
            <a:pPr>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parend</a:t>
            </a:r>
            <a:endParaRPr sz="2400" dirty="0"/>
          </a:p>
          <a:p>
            <a:pPr>
              <a:buClr>
                <a:srgbClr val="000000"/>
              </a:buClr>
              <a:buFont typeface="Calibri"/>
              <a:defRPr sz="2400">
                <a:uFill>
                  <a:solidFill>
                    <a:srgbClr val="FFFFFF"/>
                  </a:solidFill>
                </a:uFill>
                <a:latin typeface="+mj-lt"/>
                <a:ea typeface="+mj-ea"/>
                <a:cs typeface="+mj-cs"/>
                <a:sym typeface="CMU Serif Roman"/>
              </a:defRPr>
            </a:pPr>
            <a:r>
              <a:rPr sz="2400" dirty="0"/>
              <a:t> end</a:t>
            </a:r>
            <a:r>
              <a:rPr lang="en-US" sz="2400" dirty="0"/>
              <a:t>;</a:t>
            </a:r>
            <a:endParaRPr sz="2400" dirty="0"/>
          </a:p>
        </p:txBody>
      </p:sp>
      <p:sp>
        <p:nvSpPr>
          <p:cNvPr id="8" name="Succeeds in enforcing the mutual exclusion.…">
            <a:extLst>
              <a:ext uri="{FF2B5EF4-FFF2-40B4-BE49-F238E27FC236}">
                <a16:creationId xmlns:a16="http://schemas.microsoft.com/office/drawing/2014/main" id="{36786306-5EEF-8747-A7DF-720B25809B32}"/>
              </a:ext>
            </a:extLst>
          </p:cNvPr>
          <p:cNvSpPr txBox="1">
            <a:spLocks/>
          </p:cNvSpPr>
          <p:nvPr/>
        </p:nvSpPr>
        <p:spPr>
          <a:xfrm>
            <a:off x="-38796" y="1763347"/>
            <a:ext cx="3189500" cy="45379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1064" indent="-241217">
              <a:lnSpc>
                <a:spcPct val="150000"/>
              </a:lnSpc>
              <a:buSzPct val="100000"/>
              <a:defRPr sz="3000"/>
            </a:pPr>
            <a:r>
              <a:rPr lang="en-IN" sz="2000" dirty="0">
                <a:latin typeface="Arial MT"/>
              </a:rPr>
              <a:t>Succeeds in enforcing the mutual exclusion.</a:t>
            </a:r>
          </a:p>
          <a:p>
            <a:pPr marL="261064" indent="-241217">
              <a:lnSpc>
                <a:spcPct val="150000"/>
              </a:lnSpc>
              <a:buSzPct val="100000"/>
              <a:defRPr sz="3000"/>
            </a:pPr>
            <a:r>
              <a:rPr lang="en-IN" sz="2000" dirty="0">
                <a:latin typeface="Arial MT"/>
              </a:rPr>
              <a:t>The processor’s must enter and exit their critical sections in strict alteration (so inefficient).</a:t>
            </a:r>
          </a:p>
          <a:p>
            <a:pPr marL="261064" indent="-241217">
              <a:lnSpc>
                <a:spcPct val="150000"/>
              </a:lnSpc>
              <a:buSzPct val="100000"/>
              <a:defRPr sz="3000"/>
            </a:pPr>
            <a:r>
              <a:rPr lang="en-IN" sz="2000" dirty="0">
                <a:latin typeface="Arial MT"/>
              </a:rPr>
              <a:t>Enforces lockstep synchronization problem. </a:t>
            </a:r>
          </a:p>
        </p:txBody>
      </p:sp>
    </p:spTree>
    <p:extLst>
      <p:ext uri="{BB962C8B-B14F-4D97-AF65-F5344CB8AC3E}">
        <p14:creationId xmlns:p14="http://schemas.microsoft.com/office/powerpoint/2010/main" val="399533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A5202E-F623-FE41-878D-488E8A3C984B}"/>
              </a:ext>
            </a:extLst>
          </p:cNvPr>
          <p:cNvSpPr txBox="1">
            <a:spLocks/>
          </p:cNvSpPr>
          <p:nvPr/>
        </p:nvSpPr>
        <p:spPr>
          <a:xfrm>
            <a:off x="2564028" y="556202"/>
            <a:ext cx="8271511" cy="6093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0" i="0" kern="1200">
                <a:solidFill>
                  <a:srgbClr val="0000CC"/>
                </a:solidFill>
                <a:latin typeface="Arial MT"/>
                <a:ea typeface="+mj-ea"/>
                <a:cs typeface="Arial MT"/>
              </a:defRPr>
            </a:lvl1pPr>
          </a:lstStyle>
          <a:p>
            <a:r>
              <a:rPr lang="en-IN" dirty="0"/>
              <a:t>Second Version of Dekker’s </a:t>
            </a:r>
            <a:r>
              <a:rPr lang="en-IN" dirty="0" err="1"/>
              <a:t>Alg</a:t>
            </a:r>
            <a:endParaRPr lang="en-US" dirty="0"/>
          </a:p>
        </p:txBody>
      </p:sp>
      <p:sp>
        <p:nvSpPr>
          <p:cNvPr id="5" name="program versiontwo;…">
            <a:extLst>
              <a:ext uri="{FF2B5EF4-FFF2-40B4-BE49-F238E27FC236}">
                <a16:creationId xmlns:a16="http://schemas.microsoft.com/office/drawing/2014/main" id="{A944BF3C-0472-1445-82B5-86DC38B9C436}"/>
              </a:ext>
            </a:extLst>
          </p:cNvPr>
          <p:cNvSpPr txBox="1">
            <a:spLocks/>
          </p:cNvSpPr>
          <p:nvPr/>
        </p:nvSpPr>
        <p:spPr>
          <a:xfrm>
            <a:off x="1911578" y="1495856"/>
            <a:ext cx="5915001" cy="748680"/>
          </a:xfrm>
          <a:prstGeom prst="rect">
            <a:avLst/>
          </a:prstGeom>
          <a:ln>
            <a:round/>
          </a:ln>
        </p:spPr>
        <p:txBody>
          <a:bodyPr lIns="38100" tIns="38100" rIns="38100" bIns="381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spcBef>
                <a:spcPts val="700"/>
              </a:spcBef>
              <a:buClr>
                <a:srgbClr val="000000"/>
              </a:buClr>
              <a:buNone/>
              <a:defRPr sz="2480">
                <a:uFill>
                  <a:solidFill>
                    <a:srgbClr val="FFFFFF"/>
                  </a:solidFill>
                </a:uFill>
                <a:latin typeface="Calibri"/>
                <a:ea typeface="Calibri"/>
                <a:cs typeface="Calibri"/>
                <a:sym typeface="Calibri"/>
              </a:defRPr>
            </a:pPr>
            <a:r>
              <a:rPr lang="en-IN" sz="2480">
                <a:uFill>
                  <a:solidFill>
                    <a:srgbClr val="FFFFFF"/>
                  </a:solidFill>
                </a:uFill>
                <a:latin typeface="Calibri"/>
                <a:ea typeface="Calibri"/>
                <a:cs typeface="Calibri"/>
                <a:sym typeface="Calibri"/>
              </a:rPr>
              <a:t> </a:t>
            </a:r>
            <a:r>
              <a:rPr lang="en-IN" sz="2015">
                <a:uFill>
                  <a:solidFill>
                    <a:srgbClr val="FFFFFF"/>
                  </a:solidFill>
                </a:uFill>
                <a:latin typeface="Calibri"/>
                <a:ea typeface="Calibri"/>
                <a:cs typeface="Calibri"/>
                <a:sym typeface="Calibri"/>
              </a:rPr>
              <a:t>program versiontwo;</a:t>
            </a:r>
          </a:p>
          <a:p>
            <a:pPr marL="0" indent="0">
              <a:lnSpc>
                <a:spcPct val="80000"/>
              </a:lnSpc>
              <a:spcBef>
                <a:spcPts val="600"/>
              </a:spcBef>
              <a:buClr>
                <a:srgbClr val="000000"/>
              </a:buClr>
              <a:buNone/>
              <a:defRPr sz="2480">
                <a:uFill>
                  <a:solidFill>
                    <a:srgbClr val="FFFFFF"/>
                  </a:solidFill>
                </a:uFill>
                <a:latin typeface="Calibri"/>
                <a:ea typeface="Calibri"/>
                <a:cs typeface="Calibri"/>
                <a:sym typeface="Calibri"/>
              </a:defRPr>
            </a:pPr>
            <a:r>
              <a:rPr lang="en-IN" sz="2015">
                <a:uFill>
                  <a:solidFill>
                    <a:srgbClr val="FFFFFF"/>
                  </a:solidFill>
                </a:uFill>
                <a:latin typeface="Calibri"/>
                <a:ea typeface="Calibri"/>
                <a:cs typeface="Calibri"/>
                <a:sym typeface="Calibri"/>
              </a:rPr>
              <a:t> var p1inside, p2inside : boolean;</a:t>
            </a:r>
            <a:endParaRPr lang="en-IN" sz="2015" dirty="0">
              <a:uFill>
                <a:solidFill>
                  <a:srgbClr val="FFFFFF"/>
                </a:solidFill>
              </a:uFill>
              <a:latin typeface="Calibri"/>
              <a:ea typeface="Calibri"/>
              <a:cs typeface="Calibri"/>
              <a:sym typeface="Calibri"/>
            </a:endParaRPr>
          </a:p>
        </p:txBody>
      </p:sp>
      <p:sp>
        <p:nvSpPr>
          <p:cNvPr id="6" name="procedure processone;…">
            <a:extLst>
              <a:ext uri="{FF2B5EF4-FFF2-40B4-BE49-F238E27FC236}">
                <a16:creationId xmlns:a16="http://schemas.microsoft.com/office/drawing/2014/main" id="{46C1BD0F-AD20-A247-AC9A-FD3725EA1FA6}"/>
              </a:ext>
            </a:extLst>
          </p:cNvPr>
          <p:cNvSpPr/>
          <p:nvPr/>
        </p:nvSpPr>
        <p:spPr>
          <a:xfrm>
            <a:off x="1878227" y="2216921"/>
            <a:ext cx="2997200" cy="4139595"/>
          </a:xfrm>
          <a:prstGeom prst="rect">
            <a:avLst/>
          </a:prstGeom>
          <a:ln>
            <a:solidFill>
              <a:schemeClr val="tx1"/>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spAutoFit/>
          </a:bodyPr>
          <a:lstStyle/>
          <a:p>
            <a:pPr defTabSz="914464">
              <a:buClr>
                <a:srgbClr val="000000"/>
              </a:buClr>
              <a:buFont typeface="Calibri"/>
              <a:defRPr sz="2400">
                <a:uFill>
                  <a:solidFill>
                    <a:srgbClr val="FFFFFF"/>
                  </a:solidFill>
                </a:uFill>
                <a:latin typeface="+mj-lt"/>
                <a:ea typeface="+mj-ea"/>
                <a:cs typeface="+mj-cs"/>
                <a:sym typeface="CMU Serif Roman"/>
              </a:defRPr>
            </a:pPr>
            <a:r>
              <a:rPr sz="2400" dirty="0"/>
              <a:t> procedure </a:t>
            </a:r>
            <a:r>
              <a:rPr sz="2400" dirty="0" err="1"/>
              <a:t>processone</a:t>
            </a:r>
            <a:r>
              <a:rPr sz="2400" dirty="0"/>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begin</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while true do</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begin </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while p2inside do</a:t>
            </a:r>
            <a:r>
              <a:rPr sz="2400" dirty="0">
                <a:solidFill>
                  <a:srgbClr val="FF0000"/>
                </a:solidFill>
              </a:rPr>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p1inside:=true;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critical</a:t>
            </a:r>
            <a:r>
              <a:rPr lang="en-US" sz="2400" dirty="0" err="1"/>
              <a:t>_</a:t>
            </a:r>
            <a:r>
              <a:rPr sz="2400" dirty="0" err="1"/>
              <a:t>section</a:t>
            </a:r>
            <a:r>
              <a:rPr lang="en-US" sz="2400" dirty="0" err="1"/>
              <a:t>_</a:t>
            </a:r>
            <a:r>
              <a:rPr sz="2400" dirty="0" err="1"/>
              <a:t>one</a:t>
            </a:r>
            <a:r>
              <a:rPr sz="2400" dirty="0"/>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p1inside:=false;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otherstuffone</a:t>
            </a:r>
            <a:endParaRPr sz="2400" dirty="0"/>
          </a:p>
          <a:p>
            <a:pPr defTabSz="914464">
              <a:buClr>
                <a:srgbClr val="000000"/>
              </a:buClr>
              <a:buFont typeface="Calibri"/>
              <a:defRPr sz="2400">
                <a:uFill>
                  <a:solidFill>
                    <a:srgbClr val="FFFFFF"/>
                  </a:solidFill>
                </a:uFill>
                <a:latin typeface="+mj-lt"/>
                <a:ea typeface="+mj-ea"/>
                <a:cs typeface="+mj-cs"/>
                <a:sym typeface="CMU Serif Roman"/>
              </a:defRPr>
            </a:pPr>
            <a:r>
              <a:rPr sz="2400" dirty="0"/>
              <a:t>  end</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end;</a:t>
            </a:r>
          </a:p>
        </p:txBody>
      </p:sp>
      <p:sp>
        <p:nvSpPr>
          <p:cNvPr id="7" name="procedure procestwo;…">
            <a:extLst>
              <a:ext uri="{FF2B5EF4-FFF2-40B4-BE49-F238E27FC236}">
                <a16:creationId xmlns:a16="http://schemas.microsoft.com/office/drawing/2014/main" id="{664185B2-E753-1A43-B804-D4E651F7D59B}"/>
              </a:ext>
            </a:extLst>
          </p:cNvPr>
          <p:cNvSpPr/>
          <p:nvPr/>
        </p:nvSpPr>
        <p:spPr>
          <a:xfrm>
            <a:off x="4888127" y="2244538"/>
            <a:ext cx="2997201" cy="4139595"/>
          </a:xfrm>
          <a:prstGeom prst="rect">
            <a:avLst/>
          </a:prstGeom>
          <a:ln>
            <a:solidFill>
              <a:schemeClr val="tx1"/>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spAutoFit/>
          </a:bodyPr>
          <a:lstStyle/>
          <a:p>
            <a:pPr defTabSz="914464">
              <a:buClr>
                <a:srgbClr val="000000"/>
              </a:buClr>
              <a:buFont typeface="Calibri"/>
              <a:defRPr sz="2400">
                <a:uFill>
                  <a:solidFill>
                    <a:srgbClr val="FFFFFF"/>
                  </a:solidFill>
                </a:uFill>
                <a:latin typeface="+mj-lt"/>
                <a:ea typeface="+mj-ea"/>
                <a:cs typeface="+mj-cs"/>
                <a:sym typeface="CMU Serif Roman"/>
              </a:defRPr>
            </a:pPr>
            <a:r>
              <a:rPr sz="2400" dirty="0"/>
              <a:t>procedure </a:t>
            </a:r>
            <a:r>
              <a:rPr sz="2400" dirty="0" err="1"/>
              <a:t>procestwo</a:t>
            </a:r>
            <a:r>
              <a:rPr sz="2400" dirty="0"/>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begin</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while true do</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begin </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while p1inside do</a:t>
            </a:r>
            <a:r>
              <a:rPr sz="2400" dirty="0">
                <a:solidFill>
                  <a:srgbClr val="FF0000"/>
                </a:solidFill>
              </a:rPr>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p2inside:=true;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critical</a:t>
            </a:r>
            <a:r>
              <a:rPr lang="en-US" sz="2400" dirty="0" err="1"/>
              <a:t>_</a:t>
            </a:r>
            <a:r>
              <a:rPr sz="2400" dirty="0" err="1"/>
              <a:t>section</a:t>
            </a:r>
            <a:r>
              <a:rPr lang="en-US" sz="2400" dirty="0" err="1"/>
              <a:t>_</a:t>
            </a:r>
            <a:r>
              <a:rPr sz="2400" dirty="0" err="1"/>
              <a:t>two</a:t>
            </a:r>
            <a:r>
              <a:rPr sz="2400" dirty="0"/>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p2inside:=false;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otherstufftwo</a:t>
            </a:r>
            <a:endParaRPr sz="2400" dirty="0"/>
          </a:p>
          <a:p>
            <a:pPr defTabSz="914464">
              <a:buClr>
                <a:srgbClr val="000000"/>
              </a:buClr>
              <a:buFont typeface="Calibri"/>
              <a:defRPr sz="2400">
                <a:uFill>
                  <a:solidFill>
                    <a:srgbClr val="FFFFFF"/>
                  </a:solidFill>
                </a:uFill>
                <a:latin typeface="+mj-lt"/>
                <a:ea typeface="+mj-ea"/>
                <a:cs typeface="+mj-cs"/>
                <a:sym typeface="CMU Serif Roman"/>
              </a:defRPr>
            </a:pPr>
            <a:r>
              <a:rPr sz="2400" dirty="0"/>
              <a:t> end</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end;</a:t>
            </a:r>
          </a:p>
        </p:txBody>
      </p:sp>
      <p:sp>
        <p:nvSpPr>
          <p:cNvPr id="8" name="begin…">
            <a:extLst>
              <a:ext uri="{FF2B5EF4-FFF2-40B4-BE49-F238E27FC236}">
                <a16:creationId xmlns:a16="http://schemas.microsoft.com/office/drawing/2014/main" id="{04955B36-7735-5E4E-A325-A7D0AE8D5097}"/>
              </a:ext>
            </a:extLst>
          </p:cNvPr>
          <p:cNvSpPr/>
          <p:nvPr/>
        </p:nvSpPr>
        <p:spPr>
          <a:xfrm>
            <a:off x="7885328" y="2244538"/>
            <a:ext cx="2679701" cy="3031599"/>
          </a:xfrm>
          <a:prstGeom prst="rect">
            <a:avLst/>
          </a:prstGeom>
          <a:ln>
            <a:solidFill>
              <a:schemeClr val="tx1"/>
            </a:solidFill>
            <a:prstDash val="lg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defTabSz="914464">
              <a:buClr>
                <a:srgbClr val="000000"/>
              </a:buClr>
              <a:buFont typeface="Calibri"/>
              <a:defRPr sz="2400">
                <a:uFill>
                  <a:solidFill>
                    <a:srgbClr val="FFFFFF"/>
                  </a:solidFill>
                </a:uFill>
                <a:latin typeface="+mj-lt"/>
                <a:ea typeface="+mj-ea"/>
                <a:cs typeface="+mj-cs"/>
                <a:sym typeface="CMU Serif Roman"/>
              </a:defRPr>
            </a:pPr>
            <a:r>
              <a:rPr sz="2400" dirty="0"/>
              <a:t> begin</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p1inside:=false;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p2inside:=false;</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parbegin</a:t>
            </a:r>
            <a:endParaRPr sz="2400" dirty="0"/>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processone</a:t>
            </a:r>
            <a:r>
              <a:rPr sz="2400" dirty="0"/>
              <a:t>;</a:t>
            </a:r>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processtwo</a:t>
            </a:r>
            <a:endParaRPr sz="2400" dirty="0"/>
          </a:p>
          <a:p>
            <a:pPr defTabSz="914464">
              <a:buClr>
                <a:srgbClr val="000000"/>
              </a:buClr>
              <a:buFont typeface="Calibri"/>
              <a:defRPr sz="2400">
                <a:uFill>
                  <a:solidFill>
                    <a:srgbClr val="FFFFFF"/>
                  </a:solidFill>
                </a:uFill>
                <a:latin typeface="+mj-lt"/>
                <a:ea typeface="+mj-ea"/>
                <a:cs typeface="+mj-cs"/>
                <a:sym typeface="CMU Serif Roman"/>
              </a:defRPr>
            </a:pPr>
            <a:r>
              <a:rPr sz="2400" dirty="0"/>
              <a:t> </a:t>
            </a:r>
            <a:r>
              <a:rPr sz="2400" dirty="0" err="1"/>
              <a:t>parend</a:t>
            </a:r>
            <a:endParaRPr sz="2400" dirty="0"/>
          </a:p>
          <a:p>
            <a:pPr defTabSz="914464">
              <a:buClr>
                <a:srgbClr val="000000"/>
              </a:buClr>
              <a:buFont typeface="Calibri"/>
              <a:defRPr sz="2400">
                <a:uFill>
                  <a:solidFill>
                    <a:srgbClr val="FFFFFF"/>
                  </a:solidFill>
                </a:uFill>
                <a:latin typeface="+mj-lt"/>
                <a:ea typeface="+mj-ea"/>
                <a:cs typeface="+mj-cs"/>
                <a:sym typeface="CMU Serif Roman"/>
              </a:defRPr>
            </a:pPr>
            <a:r>
              <a:rPr sz="2400" dirty="0"/>
              <a:t> end;</a:t>
            </a:r>
          </a:p>
        </p:txBody>
      </p:sp>
      <p:sp>
        <p:nvSpPr>
          <p:cNvPr id="9" name="Rectangle 8">
            <a:extLst>
              <a:ext uri="{FF2B5EF4-FFF2-40B4-BE49-F238E27FC236}">
                <a16:creationId xmlns:a16="http://schemas.microsoft.com/office/drawing/2014/main" id="{3EA73763-00DD-0641-BB93-316C40A58EAC}"/>
              </a:ext>
            </a:extLst>
          </p:cNvPr>
          <p:cNvSpPr/>
          <p:nvPr/>
        </p:nvSpPr>
        <p:spPr>
          <a:xfrm>
            <a:off x="1924278" y="6583760"/>
            <a:ext cx="3541675" cy="369332"/>
          </a:xfrm>
          <a:prstGeom prst="rect">
            <a:avLst/>
          </a:prstGeom>
        </p:spPr>
        <p:txBody>
          <a:bodyPr wrap="none">
            <a:spAutoFit/>
          </a:bodyPr>
          <a:lstStyle/>
          <a:p>
            <a:r>
              <a:rPr lang="en-IN" b="1" dirty="0"/>
              <a:t>Mutual exclusion is not guaranteed</a:t>
            </a:r>
            <a:endParaRPr lang="en-US" b="1" dirty="0"/>
          </a:p>
        </p:txBody>
      </p:sp>
      <p:sp>
        <p:nvSpPr>
          <p:cNvPr id="10" name="Rectangle 9">
            <a:extLst>
              <a:ext uri="{FF2B5EF4-FFF2-40B4-BE49-F238E27FC236}">
                <a16:creationId xmlns:a16="http://schemas.microsoft.com/office/drawing/2014/main" id="{FA667C72-3EFF-CE46-B42A-F0116E830717}"/>
              </a:ext>
            </a:extLst>
          </p:cNvPr>
          <p:cNvSpPr/>
          <p:nvPr/>
        </p:nvSpPr>
        <p:spPr>
          <a:xfrm>
            <a:off x="5338013" y="6499801"/>
            <a:ext cx="5510227" cy="646331"/>
          </a:xfrm>
          <a:prstGeom prst="rect">
            <a:avLst/>
          </a:prstGeom>
        </p:spPr>
        <p:txBody>
          <a:bodyPr wrap="square">
            <a:spAutoFit/>
          </a:bodyPr>
          <a:lstStyle/>
          <a:p>
            <a:r>
              <a:rPr lang="en-IN" i="1" dirty="0"/>
              <a:t>statements are generally atomic, but series of statements are not</a:t>
            </a:r>
            <a:endParaRPr lang="en-US" i="1" dirty="0"/>
          </a:p>
        </p:txBody>
      </p:sp>
      <p:sp>
        <p:nvSpPr>
          <p:cNvPr id="2" name="Slide Number Placeholder 1">
            <a:extLst>
              <a:ext uri="{FF2B5EF4-FFF2-40B4-BE49-F238E27FC236}">
                <a16:creationId xmlns:a16="http://schemas.microsoft.com/office/drawing/2014/main" id="{FCAA063D-2CA4-BF43-994B-84F8BBD1C77C}"/>
              </a:ext>
            </a:extLst>
          </p:cNvPr>
          <p:cNvSpPr>
            <a:spLocks noGrp="1"/>
          </p:cNvSpPr>
          <p:nvPr>
            <p:ph type="sldNum" sz="quarter" idx="7"/>
          </p:nvPr>
        </p:nvSpPr>
        <p:spPr/>
        <p:txBody>
          <a:bodyPr/>
          <a:lstStyle/>
          <a:p>
            <a:pPr marL="136535">
              <a:lnSpc>
                <a:spcPts val="1645"/>
              </a:lnSpc>
            </a:pPr>
            <a:fld id="{81D60167-4931-47E6-BA6A-407CBD079E47}" type="slidenum">
              <a:rPr lang="en-IN" smtClean="0"/>
              <a:pPr marL="136535">
                <a:lnSpc>
                  <a:spcPts val="1645"/>
                </a:lnSpc>
              </a:pPr>
              <a:t>9</a:t>
            </a:fld>
            <a:endParaRPr lang="en-IN" dirty="0"/>
          </a:p>
        </p:txBody>
      </p:sp>
    </p:spTree>
    <p:extLst>
      <p:ext uri="{BB962C8B-B14F-4D97-AF65-F5344CB8AC3E}">
        <p14:creationId xmlns:p14="http://schemas.microsoft.com/office/powerpoint/2010/main" val="271939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32FF68D12D2F41945C32BEB3BC283B" ma:contentTypeVersion="2" ma:contentTypeDescription="Create a new document." ma:contentTypeScope="" ma:versionID="f4bc4e26042566f39aec4442782155ae">
  <xsd:schema xmlns:xsd="http://www.w3.org/2001/XMLSchema" xmlns:xs="http://www.w3.org/2001/XMLSchema" xmlns:p="http://schemas.microsoft.com/office/2006/metadata/properties" xmlns:ns2="418dcd86-7769-41f1-ac26-1516935b953a" targetNamespace="http://schemas.microsoft.com/office/2006/metadata/properties" ma:root="true" ma:fieldsID="3f64e79ee081fa4dbed59bddce2566cf" ns2:_="">
    <xsd:import namespace="418dcd86-7769-41f1-ac26-1516935b953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dcd86-7769-41f1-ac26-1516935b95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989584-6C30-418E-84DE-3E5EBEA35773}"/>
</file>

<file path=customXml/itemProps2.xml><?xml version="1.0" encoding="utf-8"?>
<ds:datastoreItem xmlns:ds="http://schemas.openxmlformats.org/officeDocument/2006/customXml" ds:itemID="{E3932BED-1022-4C3F-9FDB-06481AA4E867}"/>
</file>

<file path=customXml/itemProps3.xml><?xml version="1.0" encoding="utf-8"?>
<ds:datastoreItem xmlns:ds="http://schemas.openxmlformats.org/officeDocument/2006/customXml" ds:itemID="{EAA0607B-BAF9-468C-905D-28EC43036D9A}"/>
</file>

<file path=docProps/app.xml><?xml version="1.0" encoding="utf-8"?>
<Properties xmlns="http://schemas.openxmlformats.org/officeDocument/2006/extended-properties" xmlns:vt="http://schemas.openxmlformats.org/officeDocument/2006/docPropsVTypes">
  <Template>Office Theme</Template>
  <TotalTime>2834</TotalTime>
  <Words>4078</Words>
  <Application>Microsoft Macintosh PowerPoint</Application>
  <PresentationFormat>Custom</PresentationFormat>
  <Paragraphs>685</Paragraphs>
  <Slides>44</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Arial</vt:lpstr>
      <vt:lpstr>Arial MT</vt:lpstr>
      <vt:lpstr>Calibri</vt:lpstr>
      <vt:lpstr>Calibri Light</vt:lpstr>
      <vt:lpstr>Courier</vt:lpstr>
      <vt:lpstr>Courier New</vt:lpstr>
      <vt:lpstr>Helvetica</vt:lpstr>
      <vt:lpstr>Monotype Sorts</vt:lpstr>
      <vt:lpstr>Symbol</vt:lpstr>
      <vt:lpstr>Times New Roman</vt:lpstr>
      <vt:lpstr>Trebuchet MS</vt:lpstr>
      <vt:lpstr>Webdings</vt:lpstr>
      <vt:lpstr>Wingdings 2</vt:lpstr>
      <vt:lpstr>Office Theme</vt:lpstr>
      <vt:lpstr>PowerPoint Presentation</vt:lpstr>
      <vt:lpstr>Motivating Scenario</vt:lpstr>
      <vt:lpstr>Motivating Scenario</vt:lpstr>
      <vt:lpstr>Motivating Scenario</vt:lpstr>
      <vt:lpstr>Race Conditions</vt:lpstr>
      <vt:lpstr>Race Conditions in Multicore</vt:lpstr>
      <vt:lpstr>Solution To Critical Section Problem</vt:lpstr>
      <vt:lpstr>First Version of Dekker’s Alg</vt:lpstr>
      <vt:lpstr>PowerPoint Presentation</vt:lpstr>
      <vt:lpstr>PowerPoint Presentation</vt:lpstr>
      <vt:lpstr>PowerPoint Presentation</vt:lpstr>
      <vt:lpstr>Dekker’s algorithm of ME Primitive</vt:lpstr>
      <vt:lpstr>Dekker’s algorithm of ME Primitive</vt:lpstr>
      <vt:lpstr>Peterson’s Solution</vt:lpstr>
      <vt:lpstr>Peterson’s Solution (Two Process)</vt:lpstr>
      <vt:lpstr>Synchronization Hardware</vt:lpstr>
      <vt:lpstr>Using Interrupts</vt:lpstr>
      <vt:lpstr>Analyze this</vt:lpstr>
      <vt:lpstr>If only…</vt:lpstr>
      <vt:lpstr>Hardware Support  (Test &amp; Set Instruction)</vt:lpstr>
      <vt:lpstr>Hardware Support … (Swap)</vt:lpstr>
      <vt:lpstr>Hardware Solution…</vt:lpstr>
      <vt:lpstr>Bounded-waiting Mutual Exclusion with test_and_set</vt:lpstr>
      <vt:lpstr>Semaphore</vt:lpstr>
      <vt:lpstr>Semaphore…</vt:lpstr>
      <vt:lpstr>Semaphore…</vt:lpstr>
      <vt:lpstr>Semaphore…</vt:lpstr>
      <vt:lpstr>Semaphore Implementation  with no Busy waiting </vt:lpstr>
      <vt:lpstr>Semaphore Implementation  with no Busy waiting …</vt:lpstr>
      <vt:lpstr>Deadlock and Starvation</vt:lpstr>
      <vt:lpstr>Classical Problems of Synchronization</vt:lpstr>
      <vt:lpstr>Bounded-Buffer Problem</vt:lpstr>
      <vt:lpstr>Bounded-Buffer Problem…</vt:lpstr>
      <vt:lpstr>Readers-Writers Problem</vt:lpstr>
      <vt:lpstr>Readers-Writers Problem…</vt:lpstr>
      <vt:lpstr>Readers-Writers Problem…</vt:lpstr>
      <vt:lpstr>Dining Philosophers Problem</vt:lpstr>
      <vt:lpstr>Dining Philosophers Problem…</vt:lpstr>
      <vt:lpstr>Dining Philosophers Problem…</vt:lpstr>
      <vt:lpstr>Monitors</vt:lpstr>
      <vt:lpstr>Monitors…</vt:lpstr>
      <vt:lpstr>Monitors With Condn. Variable</vt:lpstr>
      <vt:lpstr>Solution to Dining Philosophers</vt:lpstr>
      <vt:lpstr>Solution to Dining Philosophers Using Semaphores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Veena Mayya [MAHE-MIT]</dc:creator>
  <cp:lastModifiedBy>Veena Mayya [MAHE-MIT]</cp:lastModifiedBy>
  <cp:revision>385</cp:revision>
  <dcterms:created xsi:type="dcterms:W3CDTF">2022-03-16T08:01:21Z</dcterms:created>
  <dcterms:modified xsi:type="dcterms:W3CDTF">2022-03-27T06:38:02Z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0x0101009D32FF68D12D2F41945C32BEB3BC283B</vt:lpwstr>
  </property>
</Properties>
</file>